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1"/>
  </p:notesMasterIdLst>
  <p:handoutMasterIdLst>
    <p:handoutMasterId r:id="rId12"/>
  </p:handoutMasterIdLst>
  <p:sldIdLst>
    <p:sldId id="297" r:id="rId5"/>
    <p:sldId id="388" r:id="rId6"/>
    <p:sldId id="306" r:id="rId7"/>
    <p:sldId id="409" r:id="rId8"/>
    <p:sldId id="356" r:id="rId9"/>
    <p:sldId id="34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D22"/>
    <a:srgbClr val="A40000"/>
    <a:srgbClr val="B6A330"/>
    <a:srgbClr val="DFDB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69906" autoAdjust="0"/>
  </p:normalViewPr>
  <p:slideViewPr>
    <p:cSldViewPr snapToGrid="0">
      <p:cViewPr varScale="1">
        <p:scale>
          <a:sx n="46" d="100"/>
          <a:sy n="46" d="100"/>
        </p:scale>
        <p:origin x="193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321AFA-3C71-D349-A28B-DECA4E38AC64}" type="datetime1">
              <a:rPr lang="en-US" smtClean="0"/>
              <a:t>3/16/2021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416647-8F09-734C-9FE1-B83A2EBF2058}"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D433D-2675-2A4B-919E-8B1A42BF3F59}" type="datetime1">
              <a:rPr lang="en-US" smtClean="0"/>
              <a:t>3/16/2021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557E4-B33F-3441-9B4F-E320511CBAE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 </a:t>
            </a:r>
            <a:r>
              <a:rPr lang="en-GB" dirty="0" err="1"/>
              <a:t>freut</a:t>
            </a:r>
            <a:r>
              <a:rPr lang="en-GB" dirty="0"/>
              <a:t> </a:t>
            </a:r>
            <a:r>
              <a:rPr lang="en-GB" dirty="0" err="1"/>
              <a:t>mich</a:t>
            </a:r>
            <a:r>
              <a:rPr lang="en-GB" dirty="0"/>
              <a:t> </a:t>
            </a:r>
            <a:r>
              <a:rPr lang="en-GB" dirty="0" err="1"/>
              <a:t>sehr</a:t>
            </a:r>
            <a:r>
              <a:rPr lang="en-GB" dirty="0"/>
              <a:t> </a:t>
            </a:r>
            <a:r>
              <a:rPr lang="en-GB" dirty="0" err="1"/>
              <a:t>heute</a:t>
            </a:r>
            <a:r>
              <a:rPr lang="en-GB" dirty="0"/>
              <a:t> </a:t>
            </a:r>
            <a:r>
              <a:rPr lang="en-GB" dirty="0" err="1"/>
              <a:t>beim</a:t>
            </a:r>
            <a:r>
              <a:rPr lang="en-GB" dirty="0"/>
              <a:t> </a:t>
            </a:r>
            <a:r>
              <a:rPr lang="en-GB" dirty="0" err="1"/>
              <a:t>Print&amp;Pub</a:t>
            </a:r>
            <a:r>
              <a:rPr lang="en-GB" dirty="0"/>
              <a:t> die </a:t>
            </a:r>
            <a:r>
              <a:rPr lang="en-GB" dirty="0" err="1"/>
              <a:t>innovativen</a:t>
            </a:r>
            <a:r>
              <a:rPr lang="en-GB" dirty="0"/>
              <a:t> </a:t>
            </a:r>
            <a:r>
              <a:rPr lang="en-GB" dirty="0" err="1"/>
              <a:t>Verlagsdienstleistungen</a:t>
            </a:r>
            <a:r>
              <a:rPr lang="en-GB" dirty="0"/>
              <a:t> der Discovery </a:t>
            </a:r>
            <a:r>
              <a:rPr lang="en-GB" dirty="0" err="1"/>
              <a:t>Plattform</a:t>
            </a:r>
            <a:r>
              <a:rPr lang="en-GB" dirty="0"/>
              <a:t> ScienceOpen </a:t>
            </a:r>
            <a:r>
              <a:rPr lang="en-GB" dirty="0" err="1"/>
              <a:t>vorzustellen</a:t>
            </a:r>
            <a:r>
              <a:rPr lang="en-GB" dirty="0"/>
              <a:t>.</a:t>
            </a:r>
            <a:endParaRPr lang="en-DE" dirty="0"/>
          </a:p>
        </p:txBody>
      </p:sp>
      <p:sp>
        <p:nvSpPr>
          <p:cNvPr id="4" name="Slide Number Placeholder 3"/>
          <p:cNvSpPr>
            <a:spLocks noGrp="1"/>
          </p:cNvSpPr>
          <p:nvPr>
            <p:ph type="sldNum" sz="quarter" idx="5"/>
          </p:nvPr>
        </p:nvSpPr>
        <p:spPr/>
        <p:txBody>
          <a:bodyPr/>
          <a:lstStyle/>
          <a:p>
            <a:fld id="{023557E4-B33F-3441-9B4F-E320511CBAE8}" type="slidenum">
              <a:rPr lang="en-US" smtClean="0"/>
              <a:t>1</a:t>
            </a:fld>
            <a:endParaRPr lang="en-US"/>
          </a:p>
        </p:txBody>
      </p:sp>
    </p:spTree>
    <p:extLst>
      <p:ext uri="{BB962C8B-B14F-4D97-AF65-F5344CB8AC3E}">
        <p14:creationId xmlns:p14="http://schemas.microsoft.com/office/powerpoint/2010/main" val="420083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a:t>Eingebettet</a:t>
            </a:r>
            <a:r>
              <a:rPr lang="de-DE" dirty="0"/>
              <a:t> in einer freizugänglichen, interaktiven Suchoberfläche, bietet ScienceOpen eine Reihe von Dienstleistungen an, die teilweise aufeinander aufbauen. Wir haben Produkte die hauptsächlich dazu dienen, die Sichtbarkeit Deiner wissenschaftlichen Artikel, Zeitschriften, oder Büchern zu erhöhen, dazu spannende Möglichkeiten rund ums </a:t>
            </a:r>
            <a:r>
              <a:rPr lang="de-DE" dirty="0" err="1"/>
              <a:t>Author</a:t>
            </a:r>
            <a:r>
              <a:rPr lang="de-DE" dirty="0"/>
              <a:t>-Marketing und zum Editieren thematischer Kampagnen. Wir bieten aber auch technische Unterstützung bei der Metadaten Erzeugung und Distribution, zum Beispiel bei der Integration mit Crossref, ORCID, Google Scholar, CLOCKSS oder DOAJ. </a:t>
            </a:r>
            <a:r>
              <a:rPr lang="de-DE" dirty="0" err="1"/>
              <a:t>Darüberhinaus</a:t>
            </a:r>
            <a:r>
              <a:rPr lang="de-DE" dirty="0"/>
              <a:t> bieten wir ein komplettes Open Access Hosting für Zeitschriften und Bücher, dazu frei wählbare Publishing Pakete - von Manuskript Submission und Peer Review Management System zu </a:t>
            </a:r>
            <a:r>
              <a:rPr lang="de-DE" dirty="0" err="1"/>
              <a:t>copy-editing</a:t>
            </a:r>
            <a:r>
              <a:rPr lang="de-DE" dirty="0"/>
              <a:t> </a:t>
            </a:r>
            <a:r>
              <a:rPr lang="de-DE" dirty="0" err="1"/>
              <a:t>workflows</a:t>
            </a:r>
            <a:r>
              <a:rPr lang="de-DE" dirty="0"/>
              <a:t> bis hin zum voll XML Publizieren.</a:t>
            </a:r>
          </a:p>
        </p:txBody>
      </p:sp>
      <p:sp>
        <p:nvSpPr>
          <p:cNvPr id="4" name="Slide Number Placeholder 3"/>
          <p:cNvSpPr>
            <a:spLocks noGrp="1"/>
          </p:cNvSpPr>
          <p:nvPr>
            <p:ph type="sldNum" sz="quarter" idx="10"/>
          </p:nvPr>
        </p:nvSpPr>
        <p:spPr/>
        <p:txBody>
          <a:bodyPr/>
          <a:lstStyle/>
          <a:p>
            <a:fld id="{023557E4-B33F-3441-9B4F-E320511CBAE8}" type="slidenum">
              <a:rPr lang="en-US" smtClean="0"/>
              <a:t>2</a:t>
            </a:fld>
            <a:endParaRPr lang="en-US"/>
          </a:p>
        </p:txBody>
      </p:sp>
    </p:spTree>
    <p:extLst>
      <p:ext uri="{BB962C8B-B14F-4D97-AF65-F5344CB8AC3E}">
        <p14:creationId xmlns:p14="http://schemas.microsoft.com/office/powerpoint/2010/main" val="50510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Ein </a:t>
            </a:r>
            <a:r>
              <a:rPr lang="en-US" dirty="0" err="1"/>
              <a:t>paar</a:t>
            </a:r>
            <a:r>
              <a:rPr lang="en-US" dirty="0"/>
              <a:t> </a:t>
            </a:r>
            <a:r>
              <a:rPr lang="en-US" dirty="0" err="1"/>
              <a:t>Zahlen</a:t>
            </a:r>
            <a:r>
              <a:rPr lang="en-US" dirty="0"/>
              <a:t> auf die </a:t>
            </a:r>
            <a:r>
              <a:rPr lang="en-US" dirty="0" err="1"/>
              <a:t>wir</a:t>
            </a:r>
            <a:r>
              <a:rPr lang="en-US" dirty="0"/>
              <a:t> </a:t>
            </a:r>
            <a:r>
              <a:rPr lang="en-US" dirty="0" err="1"/>
              <a:t>richtig</a:t>
            </a:r>
            <a:r>
              <a:rPr lang="en-US" dirty="0"/>
              <a:t> </a:t>
            </a:r>
            <a:r>
              <a:rPr lang="en-US" dirty="0" err="1"/>
              <a:t>stolz</a:t>
            </a:r>
            <a:r>
              <a:rPr lang="en-US" dirty="0"/>
              <a:t> </a:t>
            </a:r>
            <a:r>
              <a:rPr lang="en-US" dirty="0" err="1"/>
              <a:t>sind</a:t>
            </a:r>
            <a:r>
              <a:rPr lang="en-US" dirty="0"/>
              <a:t>: </a:t>
            </a:r>
            <a:r>
              <a:rPr lang="en-US" dirty="0" err="1"/>
              <a:t>Diese</a:t>
            </a:r>
            <a:r>
              <a:rPr lang="en-US" dirty="0"/>
              <a:t> </a:t>
            </a:r>
            <a:r>
              <a:rPr lang="en-US" dirty="0" err="1"/>
              <a:t>Verlagsdienstleistungen</a:t>
            </a:r>
            <a:r>
              <a:rPr lang="en-US" dirty="0"/>
              <a:t> </a:t>
            </a:r>
            <a:r>
              <a:rPr lang="en-US" dirty="0" err="1"/>
              <a:t>sind</a:t>
            </a:r>
            <a:r>
              <a:rPr lang="en-US" dirty="0"/>
              <a:t> </a:t>
            </a:r>
            <a:r>
              <a:rPr lang="en-US" dirty="0" err="1"/>
              <a:t>integriert</a:t>
            </a:r>
            <a:r>
              <a:rPr lang="en-US" dirty="0"/>
              <a:t> in </a:t>
            </a:r>
            <a:r>
              <a:rPr lang="en-US" dirty="0" err="1"/>
              <a:t>unserem</a:t>
            </a:r>
            <a:r>
              <a:rPr lang="en-US" dirty="0"/>
              <a:t> </a:t>
            </a:r>
            <a:r>
              <a:rPr lang="en-US" dirty="0" err="1"/>
              <a:t>Suchportal</a:t>
            </a:r>
            <a:r>
              <a:rPr lang="en-US" dirty="0"/>
              <a:t> </a:t>
            </a:r>
            <a:r>
              <a:rPr lang="en-US" dirty="0" err="1"/>
              <a:t>mit</a:t>
            </a:r>
            <a:r>
              <a:rPr lang="en-US" dirty="0"/>
              <a:t> </a:t>
            </a:r>
            <a:r>
              <a:rPr lang="en-US" dirty="0" err="1"/>
              <a:t>über</a:t>
            </a:r>
            <a:r>
              <a:rPr lang="en-US" dirty="0"/>
              <a:t> 66 </a:t>
            </a:r>
            <a:r>
              <a:rPr lang="en-US" dirty="0" err="1"/>
              <a:t>Millionen</a:t>
            </a:r>
            <a:r>
              <a:rPr lang="en-US" dirty="0"/>
              <a:t> </a:t>
            </a:r>
            <a:r>
              <a:rPr lang="en-US" dirty="0" err="1"/>
              <a:t>wissenschaftlichen</a:t>
            </a:r>
            <a:r>
              <a:rPr lang="en-US" dirty="0"/>
              <a:t> </a:t>
            </a:r>
            <a:r>
              <a:rPr lang="en-US" dirty="0" err="1"/>
              <a:t>Artikeln</a:t>
            </a:r>
            <a:r>
              <a:rPr lang="en-US" dirty="0"/>
              <a:t> und </a:t>
            </a:r>
            <a:r>
              <a:rPr lang="en-US" dirty="0" err="1"/>
              <a:t>über</a:t>
            </a:r>
            <a:r>
              <a:rPr lang="en-US" dirty="0"/>
              <a:t> 2 Million </a:t>
            </a:r>
            <a:r>
              <a:rPr lang="en-US" dirty="0" err="1"/>
              <a:t>Büchern</a:t>
            </a:r>
            <a:r>
              <a:rPr lang="en-US" dirty="0"/>
              <a:t> und </a:t>
            </a:r>
            <a:r>
              <a:rPr lang="en-US" dirty="0" err="1"/>
              <a:t>Kapiteln</a:t>
            </a:r>
            <a:r>
              <a:rPr lang="en-US" dirty="0"/>
              <a:t>. </a:t>
            </a:r>
            <a:r>
              <a:rPr lang="en-US" b="1" dirty="0"/>
              <a:t>NEXT </a:t>
            </a:r>
            <a:r>
              <a:rPr lang="en-US" dirty="0" err="1"/>
              <a:t>Unsere</a:t>
            </a:r>
            <a:r>
              <a:rPr lang="en-US" dirty="0"/>
              <a:t> </a:t>
            </a:r>
            <a:r>
              <a:rPr lang="en-US" dirty="0" err="1"/>
              <a:t>Suche</a:t>
            </a:r>
            <a:r>
              <a:rPr lang="en-US" dirty="0"/>
              <a:t> </a:t>
            </a:r>
            <a:r>
              <a:rPr lang="en-US" dirty="0" err="1"/>
              <a:t>bietet</a:t>
            </a:r>
            <a:r>
              <a:rPr lang="en-US" dirty="0"/>
              <a:t> Filter </a:t>
            </a:r>
            <a:r>
              <a:rPr lang="en-US" dirty="0" err="1"/>
              <a:t>für</a:t>
            </a:r>
            <a:r>
              <a:rPr lang="en-US" dirty="0"/>
              <a:t> Open Access, Preprints, </a:t>
            </a:r>
            <a:r>
              <a:rPr lang="en-US" dirty="0" err="1"/>
              <a:t>Institutionen</a:t>
            </a:r>
            <a:r>
              <a:rPr lang="en-US" dirty="0"/>
              <a:t>, </a:t>
            </a:r>
            <a:r>
              <a:rPr lang="en-US" dirty="0" err="1"/>
              <a:t>Zeitschriften</a:t>
            </a:r>
            <a:r>
              <a:rPr lang="en-US" dirty="0"/>
              <a:t>, </a:t>
            </a:r>
            <a:r>
              <a:rPr lang="en-US" dirty="0" err="1"/>
              <a:t>Verlage</a:t>
            </a:r>
            <a:r>
              <a:rPr lang="en-US" dirty="0"/>
              <a:t> </a:t>
            </a:r>
            <a:r>
              <a:rPr lang="en-US" dirty="0" err="1"/>
              <a:t>usw</a:t>
            </a:r>
            <a:r>
              <a:rPr lang="en-US" dirty="0"/>
              <a:t>. und </a:t>
            </a:r>
            <a:r>
              <a:rPr lang="en-US" dirty="0" err="1"/>
              <a:t>Sortiermöglichkeiten</a:t>
            </a:r>
            <a:r>
              <a:rPr lang="en-US" dirty="0"/>
              <a:t> </a:t>
            </a:r>
            <a:r>
              <a:rPr lang="en-US" dirty="0" err="1"/>
              <a:t>nach</a:t>
            </a:r>
            <a:r>
              <a:rPr lang="en-US" dirty="0"/>
              <a:t> </a:t>
            </a:r>
            <a:r>
              <a:rPr lang="en-US" dirty="0" err="1"/>
              <a:t>Altmetric</a:t>
            </a:r>
            <a:r>
              <a:rPr lang="en-US" dirty="0"/>
              <a:t> Score, </a:t>
            </a:r>
            <a:r>
              <a:rPr lang="en-US" dirty="0" err="1"/>
              <a:t>Zitationen</a:t>
            </a:r>
            <a:r>
              <a:rPr lang="en-US" dirty="0"/>
              <a:t>, Datum, </a:t>
            </a:r>
            <a:r>
              <a:rPr lang="en-US" dirty="0" err="1"/>
              <a:t>Nutzung</a:t>
            </a:r>
            <a:r>
              <a:rPr lang="en-US" dirty="0"/>
              <a:t> und </a:t>
            </a:r>
            <a:r>
              <a:rPr lang="en-US" dirty="0" err="1"/>
              <a:t>mehr</a:t>
            </a:r>
            <a:r>
              <a:rPr lang="en-US" dirty="0"/>
              <a:t>. </a:t>
            </a:r>
          </a:p>
          <a:p>
            <a:r>
              <a:rPr lang="en-US" b="1" dirty="0"/>
              <a:t>NEXT</a:t>
            </a:r>
            <a:r>
              <a:rPr lang="en-US" dirty="0"/>
              <a:t> </a:t>
            </a:r>
            <a:r>
              <a:rPr lang="en-US" dirty="0" err="1"/>
              <a:t>Verlage</a:t>
            </a:r>
            <a:r>
              <a:rPr lang="en-US" dirty="0"/>
              <a:t> und </a:t>
            </a:r>
            <a:r>
              <a:rPr lang="en-US" dirty="0" err="1"/>
              <a:t>Forscher</a:t>
            </a:r>
            <a:r>
              <a:rPr lang="en-US" dirty="0"/>
              <a:t> </a:t>
            </a:r>
            <a:r>
              <a:rPr lang="en-US" dirty="0" err="1"/>
              <a:t>können</a:t>
            </a:r>
            <a:r>
              <a:rPr lang="en-US" dirty="0"/>
              <a:t> </a:t>
            </a:r>
            <a:r>
              <a:rPr lang="en-US" dirty="0" err="1"/>
              <a:t>ihre</a:t>
            </a:r>
            <a:r>
              <a:rPr lang="en-US" dirty="0"/>
              <a:t> </a:t>
            </a:r>
            <a:r>
              <a:rPr lang="en-US" dirty="0" err="1"/>
              <a:t>Inhalte</a:t>
            </a:r>
            <a:r>
              <a:rPr lang="en-US" dirty="0"/>
              <a:t> in </a:t>
            </a:r>
            <a:r>
              <a:rPr lang="en-US" dirty="0" err="1"/>
              <a:t>attraktiven</a:t>
            </a:r>
            <a:r>
              <a:rPr lang="en-US" dirty="0"/>
              <a:t> </a:t>
            </a:r>
            <a:r>
              <a:rPr lang="en-US" dirty="0" err="1"/>
              <a:t>Kollektionen</a:t>
            </a:r>
            <a:r>
              <a:rPr lang="en-US" dirty="0"/>
              <a:t> </a:t>
            </a:r>
            <a:r>
              <a:rPr lang="en-US" dirty="0" err="1"/>
              <a:t>präsentieren</a:t>
            </a:r>
            <a:r>
              <a:rPr lang="en-US" dirty="0"/>
              <a:t> – </a:t>
            </a:r>
            <a:r>
              <a:rPr lang="en-US" dirty="0" err="1"/>
              <a:t>schon</a:t>
            </a:r>
            <a:r>
              <a:rPr lang="en-US" dirty="0"/>
              <a:t> 610 Collections </a:t>
            </a:r>
            <a:r>
              <a:rPr lang="en-US" dirty="0" err="1"/>
              <a:t>heben</a:t>
            </a:r>
            <a:r>
              <a:rPr lang="en-US" dirty="0"/>
              <a:t> </a:t>
            </a:r>
            <a:r>
              <a:rPr lang="en-US" dirty="0" err="1"/>
              <a:t>wir</a:t>
            </a:r>
            <a:r>
              <a:rPr lang="en-US" dirty="0"/>
              <a:t> auf </a:t>
            </a:r>
            <a:r>
              <a:rPr lang="en-US" dirty="0" err="1"/>
              <a:t>diese</a:t>
            </a:r>
            <a:r>
              <a:rPr lang="en-US" dirty="0"/>
              <a:t> Weise auf der </a:t>
            </a:r>
            <a:r>
              <a:rPr lang="en-US" dirty="0" err="1"/>
              <a:t>Plattform</a:t>
            </a:r>
            <a:r>
              <a:rPr lang="en-US" dirty="0"/>
              <a:t> </a:t>
            </a:r>
            <a:r>
              <a:rPr lang="en-US" dirty="0" err="1"/>
              <a:t>hervor</a:t>
            </a:r>
            <a:r>
              <a:rPr lang="en-US" dirty="0"/>
              <a:t>. </a:t>
            </a:r>
            <a:r>
              <a:rPr lang="en-US" dirty="0" err="1"/>
              <a:t>Zeitschriften</a:t>
            </a:r>
            <a:r>
              <a:rPr lang="en-US" dirty="0"/>
              <a:t> </a:t>
            </a:r>
            <a:r>
              <a:rPr lang="en-US" dirty="0" err="1"/>
              <a:t>können</a:t>
            </a:r>
            <a:r>
              <a:rPr lang="en-US" dirty="0"/>
              <a:t> </a:t>
            </a:r>
            <a:r>
              <a:rPr lang="en-US" dirty="0" err="1"/>
              <a:t>darüber</a:t>
            </a:r>
            <a:r>
              <a:rPr lang="en-US" dirty="0"/>
              <a:t> </a:t>
            </a:r>
            <a:r>
              <a:rPr lang="en-US" dirty="0" err="1"/>
              <a:t>hinaus</a:t>
            </a:r>
            <a:r>
              <a:rPr lang="en-US" dirty="0"/>
              <a:t> </a:t>
            </a:r>
            <a:r>
              <a:rPr lang="en-US" dirty="0" err="1"/>
              <a:t>zwischen</a:t>
            </a:r>
            <a:r>
              <a:rPr lang="en-US" dirty="0"/>
              <a:t> blinded und open peer review workflows </a:t>
            </a:r>
            <a:r>
              <a:rPr lang="en-US" dirty="0" err="1"/>
              <a:t>wählen</a:t>
            </a:r>
            <a:r>
              <a:rPr lang="en-US" dirty="0"/>
              <a:t> – auf der </a:t>
            </a:r>
            <a:r>
              <a:rPr lang="en-US" dirty="0" err="1">
                <a:highlight>
                  <a:srgbClr val="FFFF00"/>
                </a:highlight>
              </a:rPr>
              <a:t>Seite</a:t>
            </a:r>
            <a:r>
              <a:rPr lang="en-US" dirty="0">
                <a:highlight>
                  <a:srgbClr val="FFFF00"/>
                </a:highlight>
              </a:rPr>
              <a:t> </a:t>
            </a:r>
            <a:r>
              <a:rPr lang="en-US" dirty="0" err="1"/>
              <a:t>haben</a:t>
            </a:r>
            <a:r>
              <a:rPr lang="en-US" dirty="0"/>
              <a:t> </a:t>
            </a:r>
            <a:r>
              <a:rPr lang="en-US" dirty="0" err="1"/>
              <a:t>wir</a:t>
            </a:r>
            <a:r>
              <a:rPr lang="en-US" dirty="0"/>
              <a:t> </a:t>
            </a:r>
            <a:r>
              <a:rPr lang="en-US" dirty="0" err="1"/>
              <a:t>schon</a:t>
            </a:r>
            <a:r>
              <a:rPr lang="en-US" dirty="0"/>
              <a:t> </a:t>
            </a:r>
            <a:r>
              <a:rPr lang="en-US" dirty="0" err="1"/>
              <a:t>über</a:t>
            </a:r>
            <a:r>
              <a:rPr lang="en-US" dirty="0"/>
              <a:t> 250 </a:t>
            </a:r>
            <a:r>
              <a:rPr lang="en-US" dirty="0" err="1"/>
              <a:t>solcher</a:t>
            </a:r>
            <a:r>
              <a:rPr lang="en-US" dirty="0"/>
              <a:t> open reviews. </a:t>
            </a:r>
          </a:p>
          <a:p>
            <a:r>
              <a:rPr lang="en-US" dirty="0" err="1"/>
              <a:t>Unsere</a:t>
            </a:r>
            <a:r>
              <a:rPr lang="en-US" dirty="0"/>
              <a:t> Open Access Hosting Services </a:t>
            </a:r>
            <a:r>
              <a:rPr lang="en-US" dirty="0" err="1"/>
              <a:t>werden</a:t>
            </a:r>
            <a:r>
              <a:rPr lang="en-US" dirty="0"/>
              <a:t> </a:t>
            </a:r>
            <a:r>
              <a:rPr lang="en-US" dirty="0" err="1"/>
              <a:t>inzwischen</a:t>
            </a:r>
            <a:r>
              <a:rPr lang="en-US" dirty="0"/>
              <a:t> von </a:t>
            </a:r>
            <a:r>
              <a:rPr lang="en-US" dirty="0" err="1"/>
              <a:t>rund</a:t>
            </a:r>
            <a:r>
              <a:rPr lang="en-US" dirty="0"/>
              <a:t> 20 </a:t>
            </a:r>
            <a:r>
              <a:rPr lang="en-US" dirty="0" err="1"/>
              <a:t>Zeitschrifen</a:t>
            </a:r>
            <a:r>
              <a:rPr lang="en-US" dirty="0"/>
              <a:t>, </a:t>
            </a:r>
            <a:r>
              <a:rPr lang="en-US" dirty="0" err="1"/>
              <a:t>Konferenzen</a:t>
            </a:r>
            <a:r>
              <a:rPr lang="en-US" dirty="0"/>
              <a:t> und Preprint </a:t>
            </a:r>
            <a:r>
              <a:rPr lang="en-US" dirty="0" err="1"/>
              <a:t>Repositorien</a:t>
            </a:r>
            <a:r>
              <a:rPr lang="en-US" dirty="0"/>
              <a:t> </a:t>
            </a:r>
            <a:r>
              <a:rPr lang="en-US" dirty="0" err="1"/>
              <a:t>genutzt</a:t>
            </a:r>
            <a:r>
              <a:rPr lang="en-US" dirty="0"/>
              <a:t>. </a:t>
            </a:r>
            <a:r>
              <a:rPr lang="en-US" dirty="0" err="1"/>
              <a:t>Zudem</a:t>
            </a:r>
            <a:r>
              <a:rPr lang="en-US" dirty="0"/>
              <a:t> </a:t>
            </a:r>
            <a:r>
              <a:rPr lang="en-US" dirty="0" err="1"/>
              <a:t>hosten</a:t>
            </a:r>
            <a:r>
              <a:rPr lang="en-US" dirty="0"/>
              <a:t> </a:t>
            </a:r>
            <a:r>
              <a:rPr lang="en-US" dirty="0" err="1"/>
              <a:t>wir</a:t>
            </a:r>
            <a:r>
              <a:rPr lang="en-US" dirty="0"/>
              <a:t> </a:t>
            </a:r>
            <a:r>
              <a:rPr lang="en-US" dirty="0" err="1"/>
              <a:t>auch</a:t>
            </a:r>
            <a:r>
              <a:rPr lang="en-US" dirty="0"/>
              <a:t> open access </a:t>
            </a:r>
            <a:r>
              <a:rPr lang="en-US" dirty="0" err="1"/>
              <a:t>Bücher</a:t>
            </a:r>
            <a:r>
              <a:rPr lang="en-US" dirty="0"/>
              <a:t> und </a:t>
            </a:r>
            <a:r>
              <a:rPr lang="en-US" dirty="0" err="1"/>
              <a:t>haben</a:t>
            </a:r>
            <a:r>
              <a:rPr lang="en-US" dirty="0"/>
              <a:t> </a:t>
            </a:r>
            <a:r>
              <a:rPr lang="en-US" dirty="0" err="1"/>
              <a:t>insgesamt</a:t>
            </a:r>
            <a:r>
              <a:rPr lang="en-US" dirty="0"/>
              <a:t> </a:t>
            </a:r>
            <a:r>
              <a:rPr lang="en-US" dirty="0" err="1"/>
              <a:t>über</a:t>
            </a:r>
            <a:r>
              <a:rPr lang="en-US" dirty="0"/>
              <a:t> 6550 Versions of Record auf der ScienceOpen </a:t>
            </a:r>
            <a:r>
              <a:rPr lang="en-US" dirty="0" err="1"/>
              <a:t>Plattform</a:t>
            </a:r>
            <a:r>
              <a:rPr lang="en-US" dirty="0"/>
              <a:t>.</a:t>
            </a:r>
          </a:p>
        </p:txBody>
      </p:sp>
      <p:sp>
        <p:nvSpPr>
          <p:cNvPr id="4" name="Slide Number Placeholder 3"/>
          <p:cNvSpPr>
            <a:spLocks noGrp="1"/>
          </p:cNvSpPr>
          <p:nvPr>
            <p:ph type="sldNum" sz="quarter" idx="10"/>
          </p:nvPr>
        </p:nvSpPr>
        <p:spPr/>
        <p:txBody>
          <a:bodyPr/>
          <a:lstStyle/>
          <a:p>
            <a:fld id="{023557E4-B33F-3441-9B4F-E320511CBAE8}" type="slidenum">
              <a:rPr lang="en-US" smtClean="0"/>
              <a:t>3</a:t>
            </a:fld>
            <a:endParaRPr lang="en-US"/>
          </a:p>
        </p:txBody>
      </p:sp>
    </p:spTree>
    <p:extLst>
      <p:ext uri="{BB962C8B-B14F-4D97-AF65-F5344CB8AC3E}">
        <p14:creationId xmlns:p14="http://schemas.microsoft.com/office/powerpoint/2010/main" val="150784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Ich </a:t>
            </a:r>
            <a:r>
              <a:rPr lang="en-GB" dirty="0" err="1"/>
              <a:t>zeige</a:t>
            </a:r>
            <a:r>
              <a:rPr lang="en-GB" dirty="0"/>
              <a:t> </a:t>
            </a:r>
            <a:r>
              <a:rPr lang="en-GB" dirty="0" err="1"/>
              <a:t>hier</a:t>
            </a:r>
            <a:r>
              <a:rPr lang="en-GB" dirty="0"/>
              <a:t> </a:t>
            </a:r>
            <a:r>
              <a:rPr lang="en-GB" dirty="0" err="1"/>
              <a:t>ein</a:t>
            </a:r>
            <a:r>
              <a:rPr lang="en-GB" dirty="0"/>
              <a:t> </a:t>
            </a:r>
            <a:r>
              <a:rPr lang="en-GB" dirty="0" err="1"/>
              <a:t>paar</a:t>
            </a:r>
            <a:r>
              <a:rPr lang="en-GB" dirty="0"/>
              <a:t> </a:t>
            </a:r>
            <a:r>
              <a:rPr lang="en-GB" dirty="0" err="1"/>
              <a:t>Beispiele</a:t>
            </a:r>
            <a:r>
              <a:rPr lang="en-GB" dirty="0"/>
              <a:t>: </a:t>
            </a:r>
            <a:r>
              <a:rPr lang="en-GB" dirty="0" err="1"/>
              <a:t>Für</a:t>
            </a:r>
            <a:r>
              <a:rPr lang="en-GB" dirty="0"/>
              <a:t> den </a:t>
            </a:r>
            <a:r>
              <a:rPr lang="en-GB" b="1" dirty="0"/>
              <a:t>Karger </a:t>
            </a:r>
            <a:r>
              <a:rPr lang="en-GB" dirty="0"/>
              <a:t>Verlag </a:t>
            </a:r>
            <a:r>
              <a:rPr lang="en-GB" dirty="0" err="1"/>
              <a:t>haben</a:t>
            </a:r>
            <a:r>
              <a:rPr lang="en-GB" dirty="0"/>
              <a:t> </a:t>
            </a:r>
            <a:r>
              <a:rPr lang="en-GB" dirty="0" err="1"/>
              <a:t>wir</a:t>
            </a:r>
            <a:r>
              <a:rPr lang="en-GB" dirty="0"/>
              <a:t> </a:t>
            </a:r>
            <a:r>
              <a:rPr lang="en-GB" dirty="0" err="1"/>
              <a:t>über</a:t>
            </a:r>
            <a:r>
              <a:rPr lang="en-GB" dirty="0"/>
              <a:t> 140 </a:t>
            </a:r>
            <a:r>
              <a:rPr lang="en-GB" dirty="0" err="1"/>
              <a:t>Tausend</a:t>
            </a:r>
            <a:r>
              <a:rPr lang="en-GB" dirty="0"/>
              <a:t> </a:t>
            </a:r>
            <a:r>
              <a:rPr lang="en-GB" dirty="0" err="1"/>
              <a:t>Artikel</a:t>
            </a:r>
            <a:r>
              <a:rPr lang="en-GB" dirty="0"/>
              <a:t> </a:t>
            </a:r>
            <a:r>
              <a:rPr lang="en-GB" dirty="0" err="1"/>
              <a:t>nach</a:t>
            </a:r>
            <a:r>
              <a:rPr lang="en-GB" dirty="0"/>
              <a:t> </a:t>
            </a:r>
            <a:r>
              <a:rPr lang="en-GB" dirty="0" err="1"/>
              <a:t>thematischen</a:t>
            </a:r>
            <a:r>
              <a:rPr lang="en-GB" dirty="0"/>
              <a:t> </a:t>
            </a:r>
            <a:r>
              <a:rPr lang="en-GB" dirty="0" err="1"/>
              <a:t>Kategorien</a:t>
            </a:r>
            <a:r>
              <a:rPr lang="en-GB" dirty="0"/>
              <a:t> </a:t>
            </a:r>
            <a:r>
              <a:rPr lang="en-GB" dirty="0" err="1"/>
              <a:t>wie</a:t>
            </a:r>
            <a:r>
              <a:rPr lang="en-GB" dirty="0"/>
              <a:t> </a:t>
            </a:r>
            <a:r>
              <a:rPr lang="en-GB" dirty="0" err="1"/>
              <a:t>Dermatologie</a:t>
            </a:r>
            <a:r>
              <a:rPr lang="en-GB" dirty="0"/>
              <a:t> und </a:t>
            </a:r>
            <a:r>
              <a:rPr lang="en-GB" dirty="0" err="1"/>
              <a:t>Neurologie</a:t>
            </a:r>
            <a:r>
              <a:rPr lang="en-GB" dirty="0"/>
              <a:t> </a:t>
            </a:r>
            <a:r>
              <a:rPr lang="en-GB" dirty="0" err="1"/>
              <a:t>geordnet</a:t>
            </a:r>
            <a:r>
              <a:rPr lang="en-GB" dirty="0"/>
              <a:t> und </a:t>
            </a:r>
            <a:r>
              <a:rPr lang="en-GB" dirty="0" err="1"/>
              <a:t>somit</a:t>
            </a:r>
            <a:r>
              <a:rPr lang="en-GB" dirty="0"/>
              <a:t> </a:t>
            </a:r>
            <a:r>
              <a:rPr lang="en-GB" dirty="0" err="1"/>
              <a:t>zusätzlich</a:t>
            </a:r>
            <a:r>
              <a:rPr lang="en-GB" dirty="0"/>
              <a:t> die </a:t>
            </a:r>
            <a:r>
              <a:rPr lang="en-GB" dirty="0" err="1"/>
              <a:t>Sichtbarkeit</a:t>
            </a:r>
            <a:r>
              <a:rPr lang="en-GB" dirty="0"/>
              <a:t> der Karger </a:t>
            </a:r>
            <a:r>
              <a:rPr lang="en-GB" dirty="0" err="1"/>
              <a:t>Inhalte</a:t>
            </a:r>
            <a:r>
              <a:rPr lang="en-GB" dirty="0"/>
              <a:t> in den </a:t>
            </a:r>
            <a:r>
              <a:rPr lang="en-GB" dirty="0" err="1"/>
              <a:t>Suchergebnissen</a:t>
            </a:r>
            <a:r>
              <a:rPr lang="en-GB" dirty="0"/>
              <a:t> und </a:t>
            </a:r>
            <a:r>
              <a:rPr lang="en-GB" dirty="0" err="1"/>
              <a:t>durch</a:t>
            </a:r>
            <a:r>
              <a:rPr lang="en-GB" dirty="0"/>
              <a:t> </a:t>
            </a:r>
            <a:r>
              <a:rPr lang="en-GB" dirty="0" err="1"/>
              <a:t>Bannermarketing</a:t>
            </a:r>
            <a:r>
              <a:rPr lang="en-GB" dirty="0"/>
              <a:t> </a:t>
            </a:r>
            <a:r>
              <a:rPr lang="en-GB" dirty="0" err="1"/>
              <a:t>erhöht</a:t>
            </a:r>
            <a:r>
              <a:rPr lang="en-GB" dirty="0"/>
              <a:t>. Die </a:t>
            </a:r>
            <a:r>
              <a:rPr lang="en-GB" b="1" dirty="0"/>
              <a:t>Amsterdam University Press </a:t>
            </a:r>
            <a:r>
              <a:rPr lang="en-GB" dirty="0"/>
              <a:t>hat </a:t>
            </a:r>
            <a:r>
              <a:rPr lang="en-GB" dirty="0" err="1"/>
              <a:t>sich</a:t>
            </a:r>
            <a:r>
              <a:rPr lang="en-GB" dirty="0"/>
              <a:t> </a:t>
            </a:r>
            <a:r>
              <a:rPr lang="en-GB" dirty="0" err="1"/>
              <a:t>für</a:t>
            </a:r>
            <a:r>
              <a:rPr lang="en-GB" dirty="0"/>
              <a:t> </a:t>
            </a:r>
            <a:r>
              <a:rPr lang="en-GB" dirty="0" err="1"/>
              <a:t>unsere</a:t>
            </a:r>
            <a:r>
              <a:rPr lang="en-GB" dirty="0"/>
              <a:t> Metadata Services </a:t>
            </a:r>
            <a:r>
              <a:rPr lang="en-GB" dirty="0" err="1"/>
              <a:t>entschieden</a:t>
            </a:r>
            <a:r>
              <a:rPr lang="en-GB" dirty="0"/>
              <a:t>, </a:t>
            </a:r>
            <a:r>
              <a:rPr lang="en-GB" dirty="0" err="1"/>
              <a:t>damit</a:t>
            </a:r>
            <a:r>
              <a:rPr lang="en-GB" dirty="0"/>
              <a:t> </a:t>
            </a:r>
            <a:r>
              <a:rPr lang="en-GB" dirty="0" err="1"/>
              <a:t>wir</a:t>
            </a:r>
            <a:r>
              <a:rPr lang="en-GB" dirty="0"/>
              <a:t> </a:t>
            </a:r>
            <a:r>
              <a:rPr lang="en-GB" dirty="0" err="1"/>
              <a:t>für</a:t>
            </a:r>
            <a:r>
              <a:rPr lang="en-GB" dirty="0"/>
              <a:t> </a:t>
            </a:r>
            <a:r>
              <a:rPr lang="en-GB" dirty="0" err="1"/>
              <a:t>sie</a:t>
            </a:r>
            <a:r>
              <a:rPr lang="en-GB" dirty="0"/>
              <a:t> chapter-level Crossref DOIs </a:t>
            </a:r>
            <a:r>
              <a:rPr lang="en-GB" dirty="0" err="1"/>
              <a:t>generieren</a:t>
            </a:r>
            <a:r>
              <a:rPr lang="en-GB" dirty="0"/>
              <a:t>. </a:t>
            </a:r>
            <a:r>
              <a:rPr lang="en-GB" dirty="0" err="1"/>
              <a:t>Für</a:t>
            </a:r>
            <a:r>
              <a:rPr lang="en-GB" dirty="0"/>
              <a:t> die </a:t>
            </a:r>
            <a:r>
              <a:rPr lang="en-GB" b="1" dirty="0"/>
              <a:t>UUM Press </a:t>
            </a:r>
            <a:r>
              <a:rPr lang="en-GB" dirty="0"/>
              <a:t>in </a:t>
            </a:r>
            <a:r>
              <a:rPr lang="en-GB" dirty="0" err="1"/>
              <a:t>Malayasia</a:t>
            </a:r>
            <a:r>
              <a:rPr lang="en-GB" dirty="0"/>
              <a:t> </a:t>
            </a:r>
            <a:r>
              <a:rPr lang="en-GB" dirty="0" err="1"/>
              <a:t>liefern</a:t>
            </a:r>
            <a:r>
              <a:rPr lang="en-GB" dirty="0"/>
              <a:t> </a:t>
            </a:r>
            <a:r>
              <a:rPr lang="en-GB" dirty="0" err="1"/>
              <a:t>wir</a:t>
            </a:r>
            <a:r>
              <a:rPr lang="en-GB" dirty="0"/>
              <a:t> </a:t>
            </a:r>
            <a:r>
              <a:rPr lang="en-GB" dirty="0" err="1"/>
              <a:t>angereicherte</a:t>
            </a:r>
            <a:r>
              <a:rPr lang="en-GB" dirty="0"/>
              <a:t> </a:t>
            </a:r>
            <a:r>
              <a:rPr lang="en-GB" dirty="0" err="1"/>
              <a:t>Metadaten</a:t>
            </a:r>
            <a:r>
              <a:rPr lang="en-GB" dirty="0"/>
              <a:t> an Crossref und DOAJ </a:t>
            </a:r>
            <a:r>
              <a:rPr lang="en-GB" dirty="0" err="1"/>
              <a:t>für</a:t>
            </a:r>
            <a:r>
              <a:rPr lang="en-GB" dirty="0"/>
              <a:t> 8 </a:t>
            </a:r>
            <a:r>
              <a:rPr lang="en-GB" dirty="0" err="1"/>
              <a:t>Zeitschriften</a:t>
            </a:r>
            <a:r>
              <a:rPr lang="en-GB" dirty="0"/>
              <a:t>. </a:t>
            </a:r>
            <a:r>
              <a:rPr lang="en-GB" b="1" dirty="0"/>
              <a:t>UCL Press </a:t>
            </a:r>
            <a:r>
              <a:rPr lang="en-GB" dirty="0" err="1"/>
              <a:t>nutzt</a:t>
            </a:r>
            <a:r>
              <a:rPr lang="en-GB" dirty="0"/>
              <a:t> ScienceOpen </a:t>
            </a:r>
            <a:r>
              <a:rPr lang="en-GB" dirty="0" err="1"/>
              <a:t>als</a:t>
            </a:r>
            <a:r>
              <a:rPr lang="en-GB" dirty="0"/>
              <a:t> Hosting Platform </a:t>
            </a:r>
            <a:r>
              <a:rPr lang="en-GB" dirty="0" err="1"/>
              <a:t>für</a:t>
            </a:r>
            <a:r>
              <a:rPr lang="en-GB" dirty="0"/>
              <a:t> 14 open access </a:t>
            </a:r>
            <a:r>
              <a:rPr lang="en-GB" dirty="0" err="1"/>
              <a:t>Zeitschriften</a:t>
            </a:r>
            <a:r>
              <a:rPr lang="en-GB" dirty="0"/>
              <a:t> und </a:t>
            </a:r>
            <a:r>
              <a:rPr lang="en-GB" dirty="0" err="1"/>
              <a:t>allein</a:t>
            </a:r>
            <a:r>
              <a:rPr lang="en-GB" dirty="0"/>
              <a:t> </a:t>
            </a:r>
            <a:r>
              <a:rPr lang="en-GB" dirty="0" err="1"/>
              <a:t>diese</a:t>
            </a:r>
            <a:r>
              <a:rPr lang="en-GB" dirty="0"/>
              <a:t> </a:t>
            </a:r>
            <a:r>
              <a:rPr lang="en-GB" dirty="0" err="1"/>
              <a:t>Inhalte</a:t>
            </a:r>
            <a:r>
              <a:rPr lang="en-GB" dirty="0"/>
              <a:t> </a:t>
            </a:r>
            <a:r>
              <a:rPr lang="en-GB" dirty="0" err="1"/>
              <a:t>wurden</a:t>
            </a:r>
            <a:r>
              <a:rPr lang="en-GB" dirty="0"/>
              <a:t> </a:t>
            </a:r>
            <a:r>
              <a:rPr lang="en-GB" dirty="0" err="1"/>
              <a:t>schon</a:t>
            </a:r>
            <a:r>
              <a:rPr lang="en-GB" dirty="0"/>
              <a:t> </a:t>
            </a:r>
            <a:r>
              <a:rPr lang="en-GB" dirty="0" err="1"/>
              <a:t>über</a:t>
            </a:r>
            <a:r>
              <a:rPr lang="en-GB" dirty="0"/>
              <a:t> 12 </a:t>
            </a:r>
            <a:r>
              <a:rPr lang="en-GB" dirty="0" err="1"/>
              <a:t>Tausend</a:t>
            </a:r>
            <a:r>
              <a:rPr lang="en-GB" dirty="0"/>
              <a:t> mal </a:t>
            </a:r>
            <a:r>
              <a:rPr lang="en-GB" dirty="0" err="1"/>
              <a:t>mit</a:t>
            </a:r>
            <a:r>
              <a:rPr lang="en-GB" dirty="0"/>
              <a:t> </a:t>
            </a:r>
            <a:r>
              <a:rPr lang="en-GB" dirty="0" err="1"/>
              <a:t>dem</a:t>
            </a:r>
            <a:r>
              <a:rPr lang="en-GB" dirty="0"/>
              <a:t> Share button </a:t>
            </a:r>
            <a:r>
              <a:rPr lang="en-GB" dirty="0" err="1"/>
              <a:t>geteilt</a:t>
            </a:r>
            <a:r>
              <a:rPr lang="en-GB" dirty="0"/>
              <a:t>. </a:t>
            </a:r>
            <a:r>
              <a:rPr lang="en-GB" dirty="0" err="1"/>
              <a:t>Mit</a:t>
            </a:r>
            <a:r>
              <a:rPr lang="en-GB" dirty="0"/>
              <a:t> </a:t>
            </a:r>
            <a:r>
              <a:rPr lang="en-GB" b="1" dirty="0"/>
              <a:t>UCL Press </a:t>
            </a:r>
            <a:r>
              <a:rPr lang="en-GB" dirty="0" err="1"/>
              <a:t>haben</a:t>
            </a:r>
            <a:r>
              <a:rPr lang="en-GB" dirty="0"/>
              <a:t> </a:t>
            </a:r>
            <a:r>
              <a:rPr lang="en-GB" dirty="0" err="1"/>
              <a:t>wir</a:t>
            </a:r>
            <a:r>
              <a:rPr lang="en-GB" dirty="0"/>
              <a:t> </a:t>
            </a:r>
            <a:r>
              <a:rPr lang="en-GB" dirty="0" err="1"/>
              <a:t>darüber</a:t>
            </a:r>
            <a:r>
              <a:rPr lang="en-GB" dirty="0"/>
              <a:t> </a:t>
            </a:r>
            <a:r>
              <a:rPr lang="en-GB" dirty="0" err="1"/>
              <a:t>hinaus</a:t>
            </a:r>
            <a:r>
              <a:rPr lang="en-GB" dirty="0"/>
              <a:t> </a:t>
            </a:r>
            <a:r>
              <a:rPr lang="en-GB" dirty="0" err="1"/>
              <a:t>auch</a:t>
            </a:r>
            <a:r>
              <a:rPr lang="en-GB" dirty="0"/>
              <a:t> </a:t>
            </a:r>
            <a:r>
              <a:rPr lang="en-GB" dirty="0" err="1"/>
              <a:t>eine</a:t>
            </a:r>
            <a:r>
              <a:rPr lang="en-GB" dirty="0"/>
              <a:t> cutting-edge Publishing </a:t>
            </a:r>
            <a:r>
              <a:rPr lang="en-GB" dirty="0" err="1"/>
              <a:t>Plattform</a:t>
            </a:r>
            <a:r>
              <a:rPr lang="en-GB" dirty="0"/>
              <a:t> </a:t>
            </a:r>
            <a:r>
              <a:rPr lang="en-GB" dirty="0" err="1"/>
              <a:t>geschaffen</a:t>
            </a:r>
            <a:r>
              <a:rPr lang="en-GB" dirty="0"/>
              <a:t> die auf </a:t>
            </a:r>
            <a:r>
              <a:rPr lang="en-GB" dirty="0" err="1"/>
              <a:t>offenem</a:t>
            </a:r>
            <a:r>
              <a:rPr lang="en-GB" dirty="0"/>
              <a:t>, </a:t>
            </a:r>
            <a:r>
              <a:rPr lang="en-GB" dirty="0" err="1"/>
              <a:t>transparentem</a:t>
            </a:r>
            <a:r>
              <a:rPr lang="en-GB" dirty="0"/>
              <a:t> peer review von Preprints </a:t>
            </a:r>
            <a:r>
              <a:rPr lang="en-GB" dirty="0" err="1"/>
              <a:t>basiert</a:t>
            </a:r>
            <a:r>
              <a:rPr lang="en-GB" dirty="0"/>
              <a:t>. Die </a:t>
            </a:r>
            <a:r>
              <a:rPr lang="en-GB" b="1" dirty="0"/>
              <a:t>Sudanese Researchers Foundation </a:t>
            </a:r>
            <a:r>
              <a:rPr lang="en-GB" dirty="0" err="1"/>
              <a:t>konnte</a:t>
            </a:r>
            <a:r>
              <a:rPr lang="en-GB" dirty="0"/>
              <a:t> </a:t>
            </a:r>
            <a:r>
              <a:rPr lang="en-GB" dirty="0" err="1"/>
              <a:t>mit</a:t>
            </a:r>
            <a:r>
              <a:rPr lang="en-GB" dirty="0"/>
              <a:t> der ScienceOpen </a:t>
            </a:r>
            <a:r>
              <a:rPr lang="en-GB" dirty="0" err="1"/>
              <a:t>Technologie</a:t>
            </a:r>
            <a:r>
              <a:rPr lang="en-GB" dirty="0"/>
              <a:t> schnell und </a:t>
            </a:r>
            <a:r>
              <a:rPr lang="en-GB" dirty="0" err="1"/>
              <a:t>preiswert</a:t>
            </a:r>
            <a:r>
              <a:rPr lang="en-GB" dirty="0"/>
              <a:t> die </a:t>
            </a:r>
            <a:r>
              <a:rPr lang="en-GB" dirty="0" err="1"/>
              <a:t>Zeitschrift</a:t>
            </a:r>
            <a:r>
              <a:rPr lang="en-GB" dirty="0"/>
              <a:t> African Journal of Engineering &amp; Technology </a:t>
            </a:r>
            <a:r>
              <a:rPr lang="en-GB" dirty="0" err="1"/>
              <a:t>gründen</a:t>
            </a:r>
            <a:r>
              <a:rPr lang="en-GB" dirty="0"/>
              <a:t>. Ich </a:t>
            </a:r>
            <a:r>
              <a:rPr lang="en-GB" dirty="0" err="1"/>
              <a:t>könnte</a:t>
            </a:r>
            <a:r>
              <a:rPr lang="en-GB" dirty="0"/>
              <a:t> den </a:t>
            </a:r>
            <a:r>
              <a:rPr lang="en-GB" dirty="0" err="1"/>
              <a:t>ganzen</a:t>
            </a:r>
            <a:r>
              <a:rPr lang="en-GB" dirty="0"/>
              <a:t> </a:t>
            </a:r>
            <a:r>
              <a:rPr lang="en-GB" dirty="0" err="1"/>
              <a:t>Nachmittag</a:t>
            </a:r>
            <a:r>
              <a:rPr lang="en-GB" dirty="0"/>
              <a:t> </a:t>
            </a:r>
            <a:r>
              <a:rPr lang="en-GB" dirty="0" err="1"/>
              <a:t>weitere</a:t>
            </a:r>
            <a:r>
              <a:rPr lang="en-GB" dirty="0"/>
              <a:t> </a:t>
            </a:r>
            <a:r>
              <a:rPr lang="en-GB" dirty="0" err="1"/>
              <a:t>schöne</a:t>
            </a:r>
            <a:r>
              <a:rPr lang="en-GB" dirty="0"/>
              <a:t> </a:t>
            </a:r>
            <a:r>
              <a:rPr lang="en-GB" dirty="0" err="1"/>
              <a:t>Verlagsprojekte</a:t>
            </a:r>
            <a:r>
              <a:rPr lang="en-GB" dirty="0"/>
              <a:t> </a:t>
            </a:r>
            <a:r>
              <a:rPr lang="en-GB" dirty="0" err="1"/>
              <a:t>vorstellen</a:t>
            </a:r>
            <a:r>
              <a:rPr lang="en-GB" dirty="0"/>
              <a:t>, die ScienceOpen </a:t>
            </a:r>
            <a:r>
              <a:rPr lang="en-GB" dirty="0" err="1"/>
              <a:t>mit</a:t>
            </a:r>
            <a:r>
              <a:rPr lang="en-GB" dirty="0"/>
              <a:t> </a:t>
            </a:r>
            <a:r>
              <a:rPr lang="en-GB" dirty="0" err="1"/>
              <a:t>unterschiedlichen</a:t>
            </a:r>
            <a:r>
              <a:rPr lang="en-GB" dirty="0"/>
              <a:t> </a:t>
            </a:r>
            <a:r>
              <a:rPr lang="en-GB" dirty="0" err="1"/>
              <a:t>Technologie-Lösungen</a:t>
            </a:r>
            <a:r>
              <a:rPr lang="en-GB" dirty="0"/>
              <a:t> </a:t>
            </a:r>
            <a:r>
              <a:rPr lang="en-GB" dirty="0" err="1"/>
              <a:t>unterstützt</a:t>
            </a:r>
            <a:r>
              <a:rPr lang="en-GB" dirty="0"/>
              <a:t>. Das was all </a:t>
            </a:r>
            <a:r>
              <a:rPr lang="en-GB" dirty="0" err="1"/>
              <a:t>jene</a:t>
            </a:r>
            <a:r>
              <a:rPr lang="en-GB" dirty="0"/>
              <a:t> </a:t>
            </a:r>
            <a:r>
              <a:rPr lang="en-GB" dirty="0" err="1"/>
              <a:t>Projekte</a:t>
            </a:r>
            <a:r>
              <a:rPr lang="en-GB" dirty="0"/>
              <a:t> </a:t>
            </a:r>
            <a:r>
              <a:rPr lang="en-GB" dirty="0" err="1"/>
              <a:t>verbindet</a:t>
            </a:r>
            <a:r>
              <a:rPr lang="en-GB" dirty="0"/>
              <a:t>, </a:t>
            </a:r>
            <a:r>
              <a:rPr lang="en-GB" dirty="0" err="1"/>
              <a:t>ist</a:t>
            </a:r>
            <a:r>
              <a:rPr lang="en-GB" dirty="0"/>
              <a:t> der </a:t>
            </a:r>
            <a:r>
              <a:rPr lang="en-GB" dirty="0" err="1"/>
              <a:t>Kontext</a:t>
            </a:r>
            <a:r>
              <a:rPr lang="en-GB" dirty="0"/>
              <a:t> von fast 70 </a:t>
            </a:r>
            <a:r>
              <a:rPr lang="en-GB" dirty="0" err="1"/>
              <a:t>Millionen</a:t>
            </a:r>
            <a:r>
              <a:rPr lang="en-GB" dirty="0"/>
              <a:t> </a:t>
            </a:r>
            <a:r>
              <a:rPr lang="en-GB" dirty="0" err="1"/>
              <a:t>wissenschaftlichen</a:t>
            </a:r>
            <a:r>
              <a:rPr lang="en-GB" dirty="0"/>
              <a:t> </a:t>
            </a:r>
            <a:r>
              <a:rPr lang="en-GB" dirty="0" err="1"/>
              <a:t>Inhalten</a:t>
            </a:r>
            <a:r>
              <a:rPr lang="en-GB" dirty="0"/>
              <a:t> und die </a:t>
            </a:r>
            <a:r>
              <a:rPr lang="en-GB" dirty="0" err="1"/>
              <a:t>interaktive</a:t>
            </a:r>
            <a:r>
              <a:rPr lang="en-GB" dirty="0"/>
              <a:t> </a:t>
            </a:r>
            <a:r>
              <a:rPr lang="en-GB" dirty="0" err="1"/>
              <a:t>Möglichkeiten</a:t>
            </a:r>
            <a:r>
              <a:rPr lang="en-GB" dirty="0"/>
              <a:t> </a:t>
            </a:r>
            <a:r>
              <a:rPr lang="en-GB" dirty="0" err="1"/>
              <a:t>für</a:t>
            </a:r>
            <a:r>
              <a:rPr lang="en-GB" dirty="0"/>
              <a:t> </a:t>
            </a:r>
            <a:r>
              <a:rPr lang="en-GB" dirty="0" err="1"/>
              <a:t>Leser</a:t>
            </a:r>
            <a:r>
              <a:rPr lang="en-GB" dirty="0"/>
              <a:t> </a:t>
            </a:r>
            <a:r>
              <a:rPr lang="en-GB" dirty="0" err="1"/>
              <a:t>Querverbindungen</a:t>
            </a:r>
            <a:r>
              <a:rPr lang="en-GB" dirty="0"/>
              <a:t> </a:t>
            </a:r>
            <a:r>
              <a:rPr lang="en-GB" dirty="0" err="1"/>
              <a:t>herzustellen</a:t>
            </a:r>
            <a:r>
              <a:rPr lang="en-GB" dirty="0"/>
              <a:t>.</a:t>
            </a:r>
            <a:endParaRPr lang="en-DE" dirty="0"/>
          </a:p>
        </p:txBody>
      </p:sp>
      <p:sp>
        <p:nvSpPr>
          <p:cNvPr id="4" name="Slide Number Placeholder 3"/>
          <p:cNvSpPr>
            <a:spLocks noGrp="1"/>
          </p:cNvSpPr>
          <p:nvPr>
            <p:ph type="sldNum" sz="quarter" idx="5"/>
          </p:nvPr>
        </p:nvSpPr>
        <p:spPr/>
        <p:txBody>
          <a:bodyPr/>
          <a:lstStyle/>
          <a:p>
            <a:fld id="{023557E4-B33F-3441-9B4F-E320511CBAE8}" type="slidenum">
              <a:rPr lang="en-US" smtClean="0"/>
              <a:t>4</a:t>
            </a:fld>
            <a:endParaRPr lang="en-US"/>
          </a:p>
        </p:txBody>
      </p:sp>
    </p:spTree>
    <p:extLst>
      <p:ext uri="{BB962C8B-B14F-4D97-AF65-F5344CB8AC3E}">
        <p14:creationId xmlns:p14="http://schemas.microsoft.com/office/powerpoint/2010/main" val="116218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Alle ScienceOpen search und discovery features </a:t>
            </a:r>
            <a:r>
              <a:rPr lang="en-GB" dirty="0" err="1"/>
              <a:t>sind</a:t>
            </a:r>
            <a:r>
              <a:rPr lang="en-GB" dirty="0"/>
              <a:t> </a:t>
            </a:r>
            <a:r>
              <a:rPr lang="en-GB" dirty="0" err="1"/>
              <a:t>für</a:t>
            </a:r>
            <a:r>
              <a:rPr lang="en-GB" dirty="0"/>
              <a:t> </a:t>
            </a:r>
            <a:r>
              <a:rPr lang="en-GB" dirty="0" err="1"/>
              <a:t>Wissenschaftler</a:t>
            </a:r>
            <a:r>
              <a:rPr lang="en-GB" dirty="0"/>
              <a:t> </a:t>
            </a:r>
            <a:r>
              <a:rPr lang="en-GB" dirty="0" err="1"/>
              <a:t>kostenlos</a:t>
            </a:r>
            <a:r>
              <a:rPr lang="en-GB" dirty="0"/>
              <a:t> und </a:t>
            </a:r>
            <a:r>
              <a:rPr lang="en-GB" dirty="0" err="1"/>
              <a:t>freizugänglich</a:t>
            </a:r>
            <a:r>
              <a:rPr lang="en-GB" dirty="0"/>
              <a:t>. </a:t>
            </a:r>
            <a:r>
              <a:rPr lang="en-GB" dirty="0" err="1"/>
              <a:t>Forscher</a:t>
            </a:r>
            <a:r>
              <a:rPr lang="en-GB" dirty="0"/>
              <a:t> </a:t>
            </a:r>
            <a:r>
              <a:rPr lang="en-GB" dirty="0" err="1"/>
              <a:t>können</a:t>
            </a:r>
            <a:r>
              <a:rPr lang="en-GB" dirty="0"/>
              <a:t> </a:t>
            </a:r>
            <a:r>
              <a:rPr lang="en-GB" dirty="0" err="1"/>
              <a:t>sich</a:t>
            </a:r>
            <a:r>
              <a:rPr lang="en-GB" dirty="0"/>
              <a:t> </a:t>
            </a:r>
            <a:r>
              <a:rPr lang="en-GB" dirty="0" err="1"/>
              <a:t>aber</a:t>
            </a:r>
            <a:r>
              <a:rPr lang="en-GB" dirty="0"/>
              <a:t> </a:t>
            </a:r>
            <a:r>
              <a:rPr lang="en-GB" dirty="0" err="1"/>
              <a:t>mit</a:t>
            </a:r>
            <a:r>
              <a:rPr lang="en-GB" dirty="0"/>
              <a:t> </a:t>
            </a:r>
            <a:r>
              <a:rPr lang="en-GB" dirty="0" err="1"/>
              <a:t>ihrem</a:t>
            </a:r>
            <a:r>
              <a:rPr lang="en-GB" dirty="0"/>
              <a:t> ORCID-</a:t>
            </a:r>
            <a:r>
              <a:rPr lang="en-GB" dirty="0" err="1"/>
              <a:t>Konto</a:t>
            </a:r>
            <a:r>
              <a:rPr lang="en-GB" dirty="0"/>
              <a:t> </a:t>
            </a:r>
            <a:r>
              <a:rPr lang="en-GB" dirty="0" err="1"/>
              <a:t>registrieren</a:t>
            </a:r>
            <a:r>
              <a:rPr lang="en-GB" dirty="0"/>
              <a:t> und </a:t>
            </a:r>
            <a:r>
              <a:rPr lang="en-GB" dirty="0" err="1"/>
              <a:t>dann</a:t>
            </a:r>
            <a:r>
              <a:rPr lang="en-GB" dirty="0"/>
              <a:t> auf </a:t>
            </a:r>
            <a:r>
              <a:rPr lang="en-GB" dirty="0" err="1"/>
              <a:t>eine</a:t>
            </a:r>
            <a:r>
              <a:rPr lang="en-GB" dirty="0"/>
              <a:t> </a:t>
            </a:r>
            <a:r>
              <a:rPr lang="en-GB" dirty="0" err="1"/>
              <a:t>Reihe</a:t>
            </a:r>
            <a:r>
              <a:rPr lang="en-GB" dirty="0"/>
              <a:t> </a:t>
            </a:r>
            <a:r>
              <a:rPr lang="en-GB" dirty="0" err="1"/>
              <a:t>weiterer</a:t>
            </a:r>
            <a:r>
              <a:rPr lang="en-GB" dirty="0"/>
              <a:t> Features </a:t>
            </a:r>
            <a:r>
              <a:rPr lang="en-GB" dirty="0" err="1"/>
              <a:t>zugreifen</a:t>
            </a:r>
            <a:r>
              <a:rPr lang="en-GB" dirty="0"/>
              <a:t>. So </a:t>
            </a:r>
            <a:r>
              <a:rPr lang="en-GB" dirty="0" err="1"/>
              <a:t>können</a:t>
            </a:r>
            <a:r>
              <a:rPr lang="en-GB" dirty="0"/>
              <a:t> </a:t>
            </a:r>
            <a:r>
              <a:rPr lang="en-GB" dirty="0" err="1"/>
              <a:t>sie</a:t>
            </a:r>
            <a:r>
              <a:rPr lang="en-GB" dirty="0"/>
              <a:t> </a:t>
            </a:r>
            <a:r>
              <a:rPr lang="en-GB" dirty="0" err="1"/>
              <a:t>zum</a:t>
            </a:r>
            <a:r>
              <a:rPr lang="en-GB" dirty="0"/>
              <a:t> </a:t>
            </a:r>
            <a:r>
              <a:rPr lang="en-GB" dirty="0" err="1"/>
              <a:t>Beispiel</a:t>
            </a:r>
            <a:r>
              <a:rPr lang="en-GB" dirty="0"/>
              <a:t> </a:t>
            </a:r>
            <a:r>
              <a:rPr lang="en-GB" b="1" dirty="0" err="1"/>
              <a:t>thematische</a:t>
            </a:r>
            <a:r>
              <a:rPr lang="en-GB" b="1" dirty="0"/>
              <a:t> Collections </a:t>
            </a:r>
            <a:r>
              <a:rPr lang="en-GB" dirty="0" err="1"/>
              <a:t>erstellen</a:t>
            </a:r>
            <a:r>
              <a:rPr lang="en-GB" dirty="0"/>
              <a:t> und </a:t>
            </a:r>
            <a:r>
              <a:rPr lang="en-GB" dirty="0" err="1"/>
              <a:t>sich</a:t>
            </a:r>
            <a:r>
              <a:rPr lang="en-GB" dirty="0"/>
              <a:t> </a:t>
            </a:r>
            <a:r>
              <a:rPr lang="en-GB" dirty="0" err="1"/>
              <a:t>mit</a:t>
            </a:r>
            <a:r>
              <a:rPr lang="en-GB" dirty="0"/>
              <a:t> </a:t>
            </a:r>
            <a:r>
              <a:rPr lang="en-GB" dirty="0" err="1"/>
              <a:t>anderen</a:t>
            </a:r>
            <a:r>
              <a:rPr lang="en-GB" dirty="0"/>
              <a:t> </a:t>
            </a:r>
            <a:r>
              <a:rPr lang="en-GB" dirty="0" err="1"/>
              <a:t>Editoren</a:t>
            </a:r>
            <a:r>
              <a:rPr lang="en-GB" dirty="0"/>
              <a:t> auf der </a:t>
            </a:r>
            <a:r>
              <a:rPr lang="en-GB" dirty="0" err="1"/>
              <a:t>Plattform</a:t>
            </a:r>
            <a:r>
              <a:rPr lang="en-GB" dirty="0"/>
              <a:t> </a:t>
            </a:r>
            <a:r>
              <a:rPr lang="en-GB" dirty="0" err="1"/>
              <a:t>vernetzen</a:t>
            </a:r>
            <a:r>
              <a:rPr lang="en-GB" dirty="0"/>
              <a:t>. Sie </a:t>
            </a:r>
            <a:r>
              <a:rPr lang="en-GB" dirty="0" err="1"/>
              <a:t>können</a:t>
            </a:r>
            <a:r>
              <a:rPr lang="en-GB" dirty="0"/>
              <a:t> </a:t>
            </a:r>
            <a:r>
              <a:rPr lang="en-GB" dirty="0" err="1"/>
              <a:t>ihre</a:t>
            </a:r>
            <a:r>
              <a:rPr lang="en-GB" dirty="0"/>
              <a:t> Expertise </a:t>
            </a:r>
            <a:r>
              <a:rPr lang="en-GB" dirty="0" err="1"/>
              <a:t>teilen</a:t>
            </a:r>
            <a:r>
              <a:rPr lang="en-GB" dirty="0"/>
              <a:t> und Preprints, </a:t>
            </a:r>
            <a:r>
              <a:rPr lang="en-GB" dirty="0" err="1"/>
              <a:t>Artikel</a:t>
            </a:r>
            <a:r>
              <a:rPr lang="en-GB" dirty="0"/>
              <a:t> </a:t>
            </a:r>
            <a:r>
              <a:rPr lang="en-GB" dirty="0" err="1"/>
              <a:t>oder</a:t>
            </a:r>
            <a:r>
              <a:rPr lang="en-GB" dirty="0"/>
              <a:t> </a:t>
            </a:r>
            <a:r>
              <a:rPr lang="en-GB" dirty="0" err="1"/>
              <a:t>Bücher</a:t>
            </a:r>
            <a:r>
              <a:rPr lang="en-GB" dirty="0"/>
              <a:t> </a:t>
            </a:r>
            <a:r>
              <a:rPr lang="en-GB" b="1" dirty="0" err="1"/>
              <a:t>begutachten</a:t>
            </a:r>
            <a:r>
              <a:rPr lang="en-GB" dirty="0"/>
              <a:t> und </a:t>
            </a:r>
            <a:r>
              <a:rPr lang="en-GB" dirty="0" err="1"/>
              <a:t>dabei</a:t>
            </a:r>
            <a:r>
              <a:rPr lang="en-GB" dirty="0"/>
              <a:t> das </a:t>
            </a:r>
            <a:r>
              <a:rPr lang="en-GB" dirty="0" err="1"/>
              <a:t>eigene</a:t>
            </a:r>
            <a:r>
              <a:rPr lang="en-GB" dirty="0"/>
              <a:t> </a:t>
            </a:r>
            <a:r>
              <a:rPr lang="en-GB" dirty="0" err="1"/>
              <a:t>Profil</a:t>
            </a:r>
            <a:r>
              <a:rPr lang="en-GB" dirty="0"/>
              <a:t> </a:t>
            </a:r>
            <a:r>
              <a:rPr lang="en-GB" dirty="0" err="1"/>
              <a:t>anreichern</a:t>
            </a:r>
            <a:r>
              <a:rPr lang="en-GB" dirty="0"/>
              <a:t> und </a:t>
            </a:r>
            <a:r>
              <a:rPr lang="en-GB" dirty="0" err="1"/>
              <a:t>schärfen</a:t>
            </a:r>
            <a:r>
              <a:rPr lang="en-GB" dirty="0"/>
              <a:t>. Sie </a:t>
            </a:r>
            <a:r>
              <a:rPr lang="en-GB" dirty="0" err="1"/>
              <a:t>können</a:t>
            </a:r>
            <a:r>
              <a:rPr lang="en-GB" dirty="0"/>
              <a:t> </a:t>
            </a:r>
            <a:r>
              <a:rPr lang="en-GB" dirty="0" err="1"/>
              <a:t>darüber</a:t>
            </a:r>
            <a:r>
              <a:rPr lang="en-GB" dirty="0"/>
              <a:t> </a:t>
            </a:r>
            <a:r>
              <a:rPr lang="en-GB" dirty="0" err="1"/>
              <a:t>hinaus</a:t>
            </a:r>
            <a:r>
              <a:rPr lang="en-GB" dirty="0"/>
              <a:t> </a:t>
            </a:r>
            <a:r>
              <a:rPr lang="en-GB" dirty="0" err="1"/>
              <a:t>auch</a:t>
            </a:r>
            <a:r>
              <a:rPr lang="en-GB" dirty="0"/>
              <a:t> </a:t>
            </a:r>
            <a:r>
              <a:rPr lang="en-GB" dirty="0" err="1"/>
              <a:t>ihre</a:t>
            </a:r>
            <a:r>
              <a:rPr lang="en-GB" dirty="0"/>
              <a:t> </a:t>
            </a:r>
            <a:r>
              <a:rPr lang="en-GB" dirty="0" err="1"/>
              <a:t>eignen</a:t>
            </a:r>
            <a:r>
              <a:rPr lang="en-GB" dirty="0"/>
              <a:t> </a:t>
            </a:r>
            <a:r>
              <a:rPr lang="en-GB" dirty="0" err="1"/>
              <a:t>Publikationen</a:t>
            </a:r>
            <a:r>
              <a:rPr lang="en-GB" dirty="0"/>
              <a:t> </a:t>
            </a:r>
            <a:r>
              <a:rPr lang="en-GB" dirty="0" err="1"/>
              <a:t>mit</a:t>
            </a:r>
            <a:r>
              <a:rPr lang="en-GB" dirty="0"/>
              <a:t> </a:t>
            </a:r>
            <a:r>
              <a:rPr lang="en-GB" dirty="0" err="1"/>
              <a:t>zusätzlichen</a:t>
            </a:r>
            <a:r>
              <a:rPr lang="en-GB" dirty="0"/>
              <a:t> </a:t>
            </a:r>
            <a:r>
              <a:rPr lang="en-GB" b="1" dirty="0" err="1"/>
              <a:t>Metadaten</a:t>
            </a:r>
            <a:r>
              <a:rPr lang="en-GB" dirty="0"/>
              <a:t> </a:t>
            </a:r>
            <a:r>
              <a:rPr lang="en-GB" dirty="0" err="1"/>
              <a:t>hinterlegen</a:t>
            </a:r>
            <a:r>
              <a:rPr lang="en-GB" dirty="0"/>
              <a:t>, </a:t>
            </a:r>
            <a:r>
              <a:rPr lang="en-GB" dirty="0" err="1"/>
              <a:t>wie</a:t>
            </a:r>
            <a:r>
              <a:rPr lang="en-GB" dirty="0"/>
              <a:t> </a:t>
            </a:r>
            <a:r>
              <a:rPr lang="en-GB" dirty="0" err="1"/>
              <a:t>z.B.</a:t>
            </a:r>
            <a:r>
              <a:rPr lang="en-GB" dirty="0"/>
              <a:t> </a:t>
            </a:r>
            <a:r>
              <a:rPr lang="en-GB" dirty="0" err="1"/>
              <a:t>einer</a:t>
            </a:r>
            <a:r>
              <a:rPr lang="en-GB" dirty="0"/>
              <a:t> </a:t>
            </a:r>
            <a:r>
              <a:rPr lang="en-GB" dirty="0" err="1"/>
              <a:t>zusätzlichen</a:t>
            </a:r>
            <a:r>
              <a:rPr lang="en-GB" dirty="0"/>
              <a:t> </a:t>
            </a:r>
            <a:r>
              <a:rPr lang="en-GB" dirty="0" err="1"/>
              <a:t>Zusammenfassung</a:t>
            </a:r>
            <a:r>
              <a:rPr lang="en-GB" dirty="0"/>
              <a:t>, Keywords </a:t>
            </a:r>
            <a:r>
              <a:rPr lang="en-GB" dirty="0" err="1"/>
              <a:t>oder</a:t>
            </a:r>
            <a:r>
              <a:rPr lang="en-GB" dirty="0"/>
              <a:t> </a:t>
            </a:r>
            <a:r>
              <a:rPr lang="en-GB" dirty="0" err="1"/>
              <a:t>einem</a:t>
            </a:r>
            <a:r>
              <a:rPr lang="en-GB" dirty="0"/>
              <a:t> Data Availability Statement, um </a:t>
            </a:r>
            <a:r>
              <a:rPr lang="en-GB" dirty="0" err="1"/>
              <a:t>somit</a:t>
            </a:r>
            <a:r>
              <a:rPr lang="en-GB" dirty="0"/>
              <a:t> </a:t>
            </a:r>
            <a:r>
              <a:rPr lang="en-GB" dirty="0" err="1"/>
              <a:t>mehr</a:t>
            </a:r>
            <a:r>
              <a:rPr lang="en-GB" dirty="0"/>
              <a:t> </a:t>
            </a:r>
            <a:r>
              <a:rPr lang="en-GB" dirty="0" err="1"/>
              <a:t>Kontext</a:t>
            </a:r>
            <a:r>
              <a:rPr lang="en-GB" dirty="0"/>
              <a:t> und </a:t>
            </a:r>
            <a:r>
              <a:rPr lang="en-GB" dirty="0" err="1"/>
              <a:t>Detailfülle</a:t>
            </a:r>
            <a:r>
              <a:rPr lang="en-GB" dirty="0"/>
              <a:t> </a:t>
            </a:r>
            <a:r>
              <a:rPr lang="en-GB" dirty="0" err="1"/>
              <a:t>rund</a:t>
            </a:r>
            <a:r>
              <a:rPr lang="en-GB" dirty="0"/>
              <a:t> um </a:t>
            </a:r>
            <a:r>
              <a:rPr lang="en-GB" dirty="0" err="1"/>
              <a:t>ihre</a:t>
            </a:r>
            <a:r>
              <a:rPr lang="en-GB" dirty="0"/>
              <a:t> Werke </a:t>
            </a:r>
            <a:r>
              <a:rPr lang="en-GB" dirty="0" err="1"/>
              <a:t>zu</a:t>
            </a:r>
            <a:r>
              <a:rPr lang="en-GB" dirty="0"/>
              <a:t> </a:t>
            </a:r>
            <a:r>
              <a:rPr lang="en-GB" dirty="0" err="1"/>
              <a:t>erschaffen</a:t>
            </a:r>
            <a:r>
              <a:rPr lang="en-GB" dirty="0"/>
              <a:t>. </a:t>
            </a:r>
            <a:endParaRPr lang="en-DE" dirty="0"/>
          </a:p>
        </p:txBody>
      </p:sp>
      <p:sp>
        <p:nvSpPr>
          <p:cNvPr id="4" name="Slide Number Placeholder 3"/>
          <p:cNvSpPr>
            <a:spLocks noGrp="1"/>
          </p:cNvSpPr>
          <p:nvPr>
            <p:ph type="sldNum" sz="quarter" idx="5"/>
          </p:nvPr>
        </p:nvSpPr>
        <p:spPr/>
        <p:txBody>
          <a:bodyPr/>
          <a:lstStyle/>
          <a:p>
            <a:fld id="{023557E4-B33F-3441-9B4F-E320511CBAE8}" type="slidenum">
              <a:rPr lang="en-US" smtClean="0"/>
              <a:t>5</a:t>
            </a:fld>
            <a:endParaRPr lang="en-US"/>
          </a:p>
        </p:txBody>
      </p:sp>
    </p:spTree>
    <p:extLst>
      <p:ext uri="{BB962C8B-B14F-4D97-AF65-F5344CB8AC3E}">
        <p14:creationId xmlns:p14="http://schemas.microsoft.com/office/powerpoint/2010/main" val="127937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Zusammengefasst</a:t>
            </a:r>
            <a:r>
              <a:rPr lang="en-GB" dirty="0"/>
              <a:t>: ScienceOpen </a:t>
            </a:r>
            <a:r>
              <a:rPr lang="en-GB" dirty="0" err="1"/>
              <a:t>bietet</a:t>
            </a:r>
            <a:r>
              <a:rPr lang="en-GB" dirty="0"/>
              <a:t> </a:t>
            </a:r>
            <a:r>
              <a:rPr lang="en-GB" dirty="0" err="1"/>
              <a:t>Technologien</a:t>
            </a:r>
            <a:r>
              <a:rPr lang="en-GB" dirty="0"/>
              <a:t> </a:t>
            </a:r>
            <a:r>
              <a:rPr lang="en-GB" dirty="0" err="1"/>
              <a:t>für</a:t>
            </a:r>
            <a:r>
              <a:rPr lang="en-GB" dirty="0"/>
              <a:t> die </a:t>
            </a:r>
            <a:r>
              <a:rPr lang="en-GB" dirty="0" err="1"/>
              <a:t>nächste</a:t>
            </a:r>
            <a:r>
              <a:rPr lang="en-GB" dirty="0"/>
              <a:t> Generation von </a:t>
            </a:r>
            <a:r>
              <a:rPr lang="en-GB" dirty="0" err="1"/>
              <a:t>Wissenschaftlern</a:t>
            </a:r>
            <a:r>
              <a:rPr lang="en-GB" dirty="0"/>
              <a:t>, </a:t>
            </a:r>
            <a:r>
              <a:rPr lang="en-GB" dirty="0" err="1"/>
              <a:t>Verlagen</a:t>
            </a:r>
            <a:r>
              <a:rPr lang="en-GB" dirty="0"/>
              <a:t> und </a:t>
            </a:r>
            <a:r>
              <a:rPr lang="en-GB" dirty="0" err="1"/>
              <a:t>Bibliotheken</a:t>
            </a:r>
            <a:r>
              <a:rPr lang="en-GB" dirty="0"/>
              <a:t>. Join us!</a:t>
            </a:r>
            <a:endParaRPr lang="en-DE" dirty="0"/>
          </a:p>
        </p:txBody>
      </p:sp>
      <p:sp>
        <p:nvSpPr>
          <p:cNvPr id="4" name="Slide Number Placeholder 3"/>
          <p:cNvSpPr>
            <a:spLocks noGrp="1"/>
          </p:cNvSpPr>
          <p:nvPr>
            <p:ph type="sldNum" sz="quarter" idx="5"/>
          </p:nvPr>
        </p:nvSpPr>
        <p:spPr/>
        <p:txBody>
          <a:bodyPr/>
          <a:lstStyle/>
          <a:p>
            <a:fld id="{023557E4-B33F-3441-9B4F-E320511CBAE8}" type="slidenum">
              <a:rPr lang="en-US" smtClean="0"/>
              <a:t>6</a:t>
            </a:fld>
            <a:endParaRPr lang="en-US"/>
          </a:p>
        </p:txBody>
      </p:sp>
    </p:spTree>
    <p:extLst>
      <p:ext uri="{BB962C8B-B14F-4D97-AF65-F5344CB8AC3E}">
        <p14:creationId xmlns:p14="http://schemas.microsoft.com/office/powerpoint/2010/main" val="341432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4" name="Date Placeholder 3"/>
          <p:cNvSpPr>
            <a:spLocks noGrp="1"/>
          </p:cNvSpPr>
          <p:nvPr>
            <p:ph type="dt" sz="half" idx="10"/>
          </p:nvPr>
        </p:nvSpPr>
        <p:spPr/>
        <p:txBody>
          <a:bodyPr/>
          <a:lstStyle/>
          <a:p>
            <a:fld id="{E76976B8-F852-F043-8252-6742073662C5}"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27020199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10"/>
          </p:nvPr>
        </p:nvSpPr>
        <p:spPr/>
        <p:txBody>
          <a:bodyPr/>
          <a:lstStyle/>
          <a:p>
            <a:fld id="{AE9EB526-5F95-CB4E-ABDE-E2883429A04D}"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10"/>
          </p:nvPr>
        </p:nvSpPr>
        <p:spPr/>
        <p:txBody>
          <a:bodyPr/>
          <a:lstStyle/>
          <a:p>
            <a:fld id="{9ADBB5C1-4BB6-B245-AAC9-9A3306BE7CCB}"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8167"/>
            <a:ext cx="8229600" cy="1143000"/>
          </a:xfrm>
        </p:spPr>
        <p:txBody>
          <a:bodyPr>
            <a:normAutofit/>
          </a:bodyPr>
          <a:lstStyle>
            <a:lvl1pPr algn="l">
              <a:defRPr sz="3200" b="0" i="0">
                <a:solidFill>
                  <a:srgbClr val="FFFFFF"/>
                </a:solidFill>
                <a:latin typeface="Lato Regular"/>
                <a:cs typeface="Lato Regular"/>
              </a:defRPr>
            </a:lvl1pPr>
          </a:lstStyle>
          <a:p>
            <a:r>
              <a:rPr lang="pl-PL" err="1"/>
              <a:t>Click</a:t>
            </a:r>
            <a:r>
              <a:rPr lang="pl-PL"/>
              <a:t> to </a:t>
            </a:r>
            <a:r>
              <a:rPr lang="pl-PL" err="1"/>
              <a:t>edit</a:t>
            </a:r>
            <a:r>
              <a:rPr lang="pl-PL"/>
              <a:t> Master </a:t>
            </a:r>
            <a:r>
              <a:rPr lang="pl-PL" err="1"/>
              <a:t>title</a:t>
            </a:r>
            <a:r>
              <a:rPr lang="pl-PL"/>
              <a:t>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10"/>
          </p:nvPr>
        </p:nvSpPr>
        <p:spPr/>
        <p:txBody>
          <a:bodyPr/>
          <a:lstStyle/>
          <a:p>
            <a:fld id="{3AD30955-4801-0A44-97CF-0142D9AF691C}"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p:cNvSpPr>
            <a:spLocks noGrp="1"/>
          </p:cNvSpPr>
          <p:nvPr>
            <p:ph type="dt" sz="half" idx="10"/>
          </p:nvPr>
        </p:nvSpPr>
        <p:spPr/>
        <p:txBody>
          <a:bodyPr/>
          <a:lstStyle/>
          <a:p>
            <a:fld id="{5D53BE3F-1049-D945-B449-972A69A1937B}"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4"/>
          <p:cNvSpPr>
            <a:spLocks noGrp="1"/>
          </p:cNvSpPr>
          <p:nvPr>
            <p:ph type="dt" sz="half" idx="10"/>
          </p:nvPr>
        </p:nvSpPr>
        <p:spPr/>
        <p:txBody>
          <a:bodyPr/>
          <a:lstStyle/>
          <a:p>
            <a:fld id="{2EB06763-C61C-4443-B7A8-E4F84638BFE9}" type="datetime1">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Date Placeholder 6"/>
          <p:cNvSpPr>
            <a:spLocks noGrp="1"/>
          </p:cNvSpPr>
          <p:nvPr>
            <p:ph type="dt" sz="half" idx="10"/>
          </p:nvPr>
        </p:nvSpPr>
        <p:spPr/>
        <p:txBody>
          <a:bodyPr/>
          <a:lstStyle/>
          <a:p>
            <a:fld id="{A46FF9F2-4CFE-5E41-B6E1-B69DAAEF652F}" type="datetime1">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Date Placeholder 2"/>
          <p:cNvSpPr>
            <a:spLocks noGrp="1"/>
          </p:cNvSpPr>
          <p:nvPr>
            <p:ph type="dt" sz="half" idx="10"/>
          </p:nvPr>
        </p:nvSpPr>
        <p:spPr/>
        <p:txBody>
          <a:bodyPr/>
          <a:lstStyle/>
          <a:p>
            <a:fld id="{C5D32F84-990D-CC45-BB66-CE94E11068F3}" type="datetime1">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3B049-44CD-924F-8625-2C5D482E13D0}" type="datetime1">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p:txBody>
          <a:bodyPr/>
          <a:lstStyle/>
          <a:p>
            <a:fld id="{55EE8F1D-716F-AE40-96D2-09653AC84BC3}" type="datetime1">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p:txBody>
          <a:bodyPr/>
          <a:lstStyle/>
          <a:p>
            <a:fld id="{2CDBDEAA-D2D7-9C4D-8769-A240AE847125}" type="datetime1">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B714C-0602-F64E-B022-4A350B6CB82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err="1"/>
              <a:t>Click</a:t>
            </a:r>
            <a:r>
              <a:rPr lang="pl-PL"/>
              <a:t> to </a:t>
            </a:r>
            <a:r>
              <a:rPr lang="pl-PL" err="1"/>
              <a:t>edit</a:t>
            </a:r>
            <a:r>
              <a:rPr lang="pl-PL"/>
              <a:t> Master </a:t>
            </a:r>
            <a:r>
              <a:rPr lang="pl-PL" err="1"/>
              <a:t>title</a:t>
            </a:r>
            <a:r>
              <a:rPr lang="pl-PL"/>
              <a:t>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err="1"/>
              <a:t>Click</a:t>
            </a:r>
            <a:r>
              <a:rPr lang="pl-PL"/>
              <a:t> to </a:t>
            </a:r>
            <a:r>
              <a:rPr lang="pl-PL" err="1"/>
              <a:t>edit</a:t>
            </a:r>
            <a:r>
              <a:rPr lang="pl-PL"/>
              <a:t> Master </a:t>
            </a:r>
            <a:r>
              <a:rPr lang="pl-PL" err="1"/>
              <a:t>text</a:t>
            </a:r>
            <a:r>
              <a:rPr lang="pl-PL"/>
              <a:t> </a:t>
            </a:r>
            <a:r>
              <a:rPr lang="pl-PL" err="1"/>
              <a:t>styles</a:t>
            </a:r>
            <a:endParaRPr lang="pl-PL"/>
          </a:p>
          <a:p>
            <a:pPr lvl="1"/>
            <a:r>
              <a:rPr lang="pl-PL"/>
              <a:t>Second </a:t>
            </a:r>
            <a:r>
              <a:rPr lang="pl-PL" err="1"/>
              <a:t>level</a:t>
            </a:r>
            <a:endParaRPr lang="pl-PL"/>
          </a:p>
          <a:p>
            <a:pPr lvl="2"/>
            <a:r>
              <a:rPr lang="pl-PL"/>
              <a:t>Third </a:t>
            </a:r>
            <a:r>
              <a:rPr lang="pl-PL" err="1"/>
              <a:t>level</a:t>
            </a:r>
            <a:endParaRPr lang="pl-PL"/>
          </a:p>
          <a:p>
            <a:pPr lvl="3"/>
            <a:r>
              <a:rPr lang="pl-PL" err="1"/>
              <a:t>Fourth</a:t>
            </a:r>
            <a:r>
              <a:rPr lang="pl-PL"/>
              <a:t> </a:t>
            </a:r>
            <a:r>
              <a:rPr lang="pl-PL" err="1"/>
              <a:t>level</a:t>
            </a:r>
            <a:endParaRPr lang="pl-PL"/>
          </a:p>
          <a:p>
            <a:pPr lvl="4"/>
            <a:r>
              <a:rPr lang="pl-PL" err="1"/>
              <a:t>Fifth</a:t>
            </a:r>
            <a:r>
              <a:rPr lang="pl-PL"/>
              <a:t> </a:t>
            </a:r>
            <a:r>
              <a:rPr lang="pl-PL" err="1"/>
              <a:t>level</a:t>
            </a:r>
            <a:endParaRPr lang="en-US"/>
          </a:p>
        </p:txBody>
      </p:sp>
      <p:sp>
        <p:nvSpPr>
          <p:cNvPr id="4" name="Date Placeholder 3"/>
          <p:cNvSpPr>
            <a:spLocks noGrp="1"/>
          </p:cNvSpPr>
          <p:nvPr>
            <p:ph type="dt" sz="half" idx="2"/>
          </p:nvPr>
        </p:nvSpPr>
        <p:spPr>
          <a:xfrm>
            <a:off x="5730519" y="6337384"/>
            <a:ext cx="1266310" cy="365125"/>
          </a:xfrm>
          <a:prstGeom prst="rect">
            <a:avLst/>
          </a:prstGeom>
        </p:spPr>
        <p:txBody>
          <a:bodyPr vert="horz" lIns="91440" tIns="45720" rIns="91440" bIns="45720" rtlCol="0" anchor="ctr"/>
          <a:lstStyle>
            <a:lvl1pPr algn="l">
              <a:defRPr sz="1200" b="0" i="0">
                <a:solidFill>
                  <a:schemeClr val="tx1">
                    <a:tint val="75000"/>
                  </a:schemeClr>
                </a:solidFill>
                <a:latin typeface="Lato Regular"/>
                <a:cs typeface="Lato Regular"/>
              </a:defRPr>
            </a:lvl1pPr>
          </a:lstStyle>
          <a:p>
            <a:fld id="{C248B9E7-9A6E-C048-BD4F-76758F313CF3}" type="datetime1">
              <a:rPr lang="en-US" smtClean="0"/>
              <a:pPr/>
              <a:t>3/16/2021</a:t>
            </a:fld>
            <a:endParaRPr lang="en-US"/>
          </a:p>
        </p:txBody>
      </p:sp>
      <p:sp>
        <p:nvSpPr>
          <p:cNvPr id="5" name="Footer Placeholder 4"/>
          <p:cNvSpPr>
            <a:spLocks noGrp="1"/>
          </p:cNvSpPr>
          <p:nvPr>
            <p:ph type="ftr" sz="quarter" idx="3"/>
          </p:nvPr>
        </p:nvSpPr>
        <p:spPr>
          <a:xfrm>
            <a:off x="2683604" y="6337384"/>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Lato Regular"/>
                <a:cs typeface="Lato Regular"/>
              </a:defRPr>
            </a:lvl1pPr>
          </a:lstStyle>
          <a:p>
            <a:endParaRPr lang="en-US"/>
          </a:p>
        </p:txBody>
      </p:sp>
      <p:sp>
        <p:nvSpPr>
          <p:cNvPr id="6" name="Slide Number Placeholder 5"/>
          <p:cNvSpPr>
            <a:spLocks noGrp="1"/>
          </p:cNvSpPr>
          <p:nvPr>
            <p:ph type="sldNum" sz="quarter" idx="4"/>
          </p:nvPr>
        </p:nvSpPr>
        <p:spPr>
          <a:xfrm>
            <a:off x="24281" y="6356350"/>
            <a:ext cx="1132538" cy="365125"/>
          </a:xfrm>
          <a:prstGeom prst="rect">
            <a:avLst/>
          </a:prstGeom>
        </p:spPr>
        <p:txBody>
          <a:bodyPr vert="horz" lIns="91440" tIns="45720" rIns="91440" bIns="45720" rtlCol="0" anchor="ctr"/>
          <a:lstStyle>
            <a:lvl1pPr algn="r">
              <a:defRPr sz="1200" b="0" i="0">
                <a:solidFill>
                  <a:schemeClr val="tx1">
                    <a:tint val="75000"/>
                  </a:schemeClr>
                </a:solidFill>
                <a:latin typeface="Lato Regular"/>
                <a:cs typeface="Lato Regular"/>
              </a:defRPr>
            </a:lvl1pPr>
          </a:lstStyle>
          <a:p>
            <a:endParaRPr lang="en-US"/>
          </a:p>
        </p:txBody>
      </p:sp>
      <p:pic>
        <p:nvPicPr>
          <p:cNvPr id="7"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96829" y="6356350"/>
            <a:ext cx="1819558" cy="301066"/>
          </a:xfrm>
          <a:prstGeom prst="rect">
            <a:avLst/>
          </a:prstGeom>
        </p:spPr>
      </p:pic>
      <p:sp>
        <p:nvSpPr>
          <p:cNvPr id="9" name="Rechteck 8"/>
          <p:cNvSpPr/>
          <p:nvPr userDrawn="1"/>
        </p:nvSpPr>
        <p:spPr>
          <a:xfrm>
            <a:off x="590550" y="6011863"/>
            <a:ext cx="8553450" cy="228600"/>
          </a:xfrm>
          <a:prstGeom prst="rect">
            <a:avLst/>
          </a:prstGeom>
          <a:solidFill>
            <a:srgbClr val="99CB38">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Rechteck 7"/>
          <p:cNvSpPr/>
          <p:nvPr userDrawn="1"/>
        </p:nvSpPr>
        <p:spPr>
          <a:xfrm>
            <a:off x="0" y="6011863"/>
            <a:ext cx="533400" cy="228600"/>
          </a:xfrm>
          <a:prstGeom prst="rect">
            <a:avLst/>
          </a:prstGeom>
          <a:solidFill>
            <a:srgbClr val="63A537">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Rechteck 8"/>
          <p:cNvSpPr/>
          <p:nvPr userDrawn="1"/>
        </p:nvSpPr>
        <p:spPr>
          <a:xfrm>
            <a:off x="0" y="502608"/>
            <a:ext cx="8686800" cy="1304920"/>
          </a:xfrm>
          <a:prstGeom prst="rect">
            <a:avLst/>
          </a:prstGeom>
          <a:solidFill>
            <a:srgbClr val="99CB38">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b="0" i="0" kern="1200">
          <a:solidFill>
            <a:schemeClr val="tx1"/>
          </a:solidFill>
          <a:latin typeface="Lato Bold"/>
          <a:ea typeface="+mj-ea"/>
          <a:cs typeface="Lato Bold"/>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Lato Bold"/>
          <a:ea typeface="+mn-ea"/>
          <a:cs typeface="Lato Bol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Lato Regular"/>
          <a:ea typeface="+mn-ea"/>
          <a:cs typeface="Lato Regular"/>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Lato Regular"/>
          <a:ea typeface="+mn-ea"/>
          <a:cs typeface="Lato Regular"/>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Lato Regular"/>
          <a:ea typeface="+mn-ea"/>
          <a:cs typeface="Lato Regular"/>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Lato Regular"/>
          <a:ea typeface="+mn-ea"/>
          <a:cs typeface="Lato Regular"/>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facebook.com/ScienceOpen" TargetMode="External"/><Relationship Id="rId5" Type="http://schemas.openxmlformats.org/officeDocument/2006/relationships/hyperlink" Target="http://www.scienceopen.com/" TargetMode="External"/><Relationship Id="rId4" Type="http://schemas.openxmlformats.org/officeDocument/2006/relationships/hyperlink" Target="mailto:Stephanie.Dawson@ScienceOpe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ook, shelf, object, indoor&#10;&#10;Description automatically generated">
            <a:extLst>
              <a:ext uri="{FF2B5EF4-FFF2-40B4-BE49-F238E27FC236}">
                <a16:creationId xmlns:a16="http://schemas.microsoft.com/office/drawing/2014/main" id="{B1DC03D6-BEE0-45C9-A69D-BDEBD9E65008}"/>
              </a:ext>
            </a:extLst>
          </p:cNvPr>
          <p:cNvPicPr>
            <a:picLocks noChangeAspect="1"/>
          </p:cNvPicPr>
          <p:nvPr/>
        </p:nvPicPr>
        <p:blipFill>
          <a:blip r:embed="rId3"/>
          <a:stretch>
            <a:fillRect/>
          </a:stretch>
        </p:blipFill>
        <p:spPr>
          <a:xfrm>
            <a:off x="-1"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9" name="Rectangle 8"/>
          <p:cNvSpPr/>
          <p:nvPr/>
        </p:nvSpPr>
        <p:spPr>
          <a:xfrm>
            <a:off x="-1" y="1223889"/>
            <a:ext cx="6625884" cy="2518117"/>
          </a:xfrm>
          <a:prstGeom prst="rect">
            <a:avLst/>
          </a:prstGeom>
          <a:solidFill>
            <a:srgbClr val="91BD22"/>
          </a:solidFill>
          <a:ln>
            <a:solidFill>
              <a:srgbClr val="91BD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55286" y="1600921"/>
            <a:ext cx="6470597" cy="1446550"/>
          </a:xfrm>
          <a:prstGeom prst="rect">
            <a:avLst/>
          </a:prstGeom>
          <a:noFill/>
        </p:spPr>
        <p:txBody>
          <a:bodyPr wrap="square" rtlCol="0">
            <a:spAutoFit/>
          </a:bodyPr>
          <a:lstStyle/>
          <a:p>
            <a:r>
              <a:rPr lang="de-DE" sz="4400" dirty="0">
                <a:solidFill>
                  <a:schemeClr val="bg1"/>
                </a:solidFill>
                <a:latin typeface="Lato Bold"/>
                <a:cs typeface="Lato Bold"/>
              </a:rPr>
              <a:t>ScienceOpen: </a:t>
            </a:r>
          </a:p>
          <a:p>
            <a:r>
              <a:rPr lang="de-DE" sz="4400" dirty="0">
                <a:solidFill>
                  <a:schemeClr val="bg1"/>
                </a:solidFill>
                <a:latin typeface="Lato Bold"/>
                <a:cs typeface="Lato Bold"/>
              </a:rPr>
              <a:t>Publizieren im Kontext</a:t>
            </a:r>
            <a:endParaRPr lang="en-US" sz="4400" dirty="0">
              <a:solidFill>
                <a:schemeClr val="bg1"/>
              </a:solidFill>
            </a:endParaRPr>
          </a:p>
        </p:txBody>
      </p:sp>
    </p:spTree>
    <p:extLst>
      <p:ext uri="{BB962C8B-B14F-4D97-AF65-F5344CB8AC3E}">
        <p14:creationId xmlns:p14="http://schemas.microsoft.com/office/powerpoint/2010/main" val="352951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8232BE8-6E2E-4EBA-AA72-8AA3A3DC1FBA}"/>
              </a:ext>
            </a:extLst>
          </p:cNvPr>
          <p:cNvPicPr>
            <a:picLocks noChangeAspect="1"/>
          </p:cNvPicPr>
          <p:nvPr/>
        </p:nvPicPr>
        <p:blipFill rotWithShape="1">
          <a:blip r:embed="rId3"/>
          <a:srcRect t="53006" b="10868"/>
          <a:stretch/>
        </p:blipFill>
        <p:spPr>
          <a:xfrm rot="10800000">
            <a:off x="-3" y="0"/>
            <a:ext cx="9173633" cy="3314077"/>
          </a:xfrm>
          <a:prstGeom prst="rect">
            <a:avLst/>
          </a:prstGeom>
        </p:spPr>
      </p:pic>
      <p:pic>
        <p:nvPicPr>
          <p:cNvPr id="9" name="Grafik 8">
            <a:extLst>
              <a:ext uri="{FF2B5EF4-FFF2-40B4-BE49-F238E27FC236}">
                <a16:creationId xmlns:a16="http://schemas.microsoft.com/office/drawing/2014/main" id="{630EB903-8360-460D-853F-5DD25CAB5DE3}"/>
              </a:ext>
            </a:extLst>
          </p:cNvPr>
          <p:cNvPicPr>
            <a:picLocks noChangeAspect="1"/>
          </p:cNvPicPr>
          <p:nvPr/>
        </p:nvPicPr>
        <p:blipFill rotWithShape="1">
          <a:blip r:embed="rId3"/>
          <a:srcRect t="53006" b="7566"/>
          <a:stretch/>
        </p:blipFill>
        <p:spPr>
          <a:xfrm>
            <a:off x="-13500" y="3242038"/>
            <a:ext cx="9170997" cy="3615962"/>
          </a:xfrm>
          <a:prstGeom prst="rect">
            <a:avLst/>
          </a:prstGeom>
        </p:spPr>
      </p:pic>
      <p:sp>
        <p:nvSpPr>
          <p:cNvPr id="11" name="Slide Number Placeholder 10"/>
          <p:cNvSpPr>
            <a:spLocks noGrp="1"/>
          </p:cNvSpPr>
          <p:nvPr>
            <p:ph type="sldNum" sz="quarter" idx="12"/>
          </p:nvPr>
        </p:nvSpPr>
        <p:spPr/>
        <p:txBody>
          <a:bodyPr/>
          <a:lstStyle/>
          <a:p>
            <a:fld id="{FB4B714C-0602-F64E-B022-4A350B6CB82D}" type="slidenum">
              <a:rPr lang="en-US" smtClean="0"/>
              <a:t>2</a:t>
            </a:fld>
            <a:endParaRPr lang="en-US" dirty="0"/>
          </a:p>
        </p:txBody>
      </p:sp>
      <p:sp>
        <p:nvSpPr>
          <p:cNvPr id="17" name="Rectangle 16"/>
          <p:cNvSpPr/>
          <p:nvPr/>
        </p:nvSpPr>
        <p:spPr>
          <a:xfrm>
            <a:off x="736108" y="5204850"/>
            <a:ext cx="8291496" cy="1461393"/>
          </a:xfrm>
          <a:prstGeom prst="rect">
            <a:avLst/>
          </a:prstGeom>
          <a:solidFill>
            <a:srgbClr val="91BD22"/>
          </a:solidFill>
          <a:ln>
            <a:solidFill>
              <a:srgbClr val="91BD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181103" y="5396937"/>
            <a:ext cx="7658450" cy="1077218"/>
          </a:xfrm>
          <a:prstGeom prst="rect">
            <a:avLst/>
          </a:prstGeom>
          <a:noFill/>
        </p:spPr>
        <p:txBody>
          <a:bodyPr wrap="square" rtlCol="0">
            <a:spAutoFit/>
          </a:bodyPr>
          <a:lstStyle/>
          <a:p>
            <a:r>
              <a:rPr lang="de-DE" sz="3200" b="1" dirty="0">
                <a:solidFill>
                  <a:schemeClr val="bg1"/>
                </a:solidFill>
                <a:latin typeface="Lato Bold"/>
              </a:rPr>
              <a:t>Technologie-Lösungen für die Zukunft des wissenschaftlichen Publizierens</a:t>
            </a:r>
            <a:endParaRPr lang="en-US" sz="3200" dirty="0">
              <a:solidFill>
                <a:schemeClr val="bg1"/>
              </a:solidFill>
            </a:endParaRPr>
          </a:p>
        </p:txBody>
      </p:sp>
      <p:sp>
        <p:nvSpPr>
          <p:cNvPr id="10" name="TextBox 14"/>
          <p:cNvSpPr txBox="1"/>
          <p:nvPr/>
        </p:nvSpPr>
        <p:spPr>
          <a:xfrm>
            <a:off x="70338" y="136525"/>
            <a:ext cx="9003323" cy="4961358"/>
          </a:xfrm>
          <a:prstGeom prst="rect">
            <a:avLst/>
          </a:prstGeom>
          <a:noFill/>
        </p:spPr>
        <p:txBody>
          <a:bodyPr wrap="square" rtlCol="0">
            <a:spAutoFit/>
          </a:bodyPr>
          <a:lstStyle/>
          <a:p>
            <a:pPr>
              <a:buSzPct val="70000"/>
            </a:pPr>
            <a:r>
              <a:rPr lang="de-DE" sz="5400" b="1" dirty="0">
                <a:latin typeface="Lato Regular"/>
                <a:cs typeface="Lato Regular"/>
              </a:rPr>
              <a:t>ScienceOpen Services</a:t>
            </a:r>
          </a:p>
          <a:p>
            <a:pPr>
              <a:buSzPct val="70000"/>
            </a:pPr>
            <a:endParaRPr lang="de-DE" sz="1600" b="1" dirty="0">
              <a:latin typeface="Lato Regular"/>
              <a:cs typeface="Lato Regular"/>
            </a:endParaRPr>
          </a:p>
          <a:p>
            <a:pPr>
              <a:lnSpc>
                <a:spcPct val="90000"/>
              </a:lnSpc>
            </a:pPr>
            <a:r>
              <a:rPr lang="en-GB" sz="4400" b="1" dirty="0" err="1">
                <a:latin typeface="Lato Regular"/>
              </a:rPr>
              <a:t>Sichtbarkeit</a:t>
            </a:r>
            <a:r>
              <a:rPr lang="en-GB" sz="4400" b="1" dirty="0">
                <a:latin typeface="Lato Regular"/>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Promotion and author marketing tools	</a:t>
            </a:r>
            <a:endParaRPr lang="en-D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GB" sz="4400" b="1" dirty="0">
                <a:latin typeface="Lato Regular"/>
              </a:rPr>
              <a:t>Metadata</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Technical services for best discoverability</a:t>
            </a:r>
            <a:endParaRPr lang="en-D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GB" sz="4400" b="1" dirty="0">
                <a:latin typeface="Lato Regular"/>
              </a:rPr>
              <a:t>Hosting</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Interactive open access hosting environment</a:t>
            </a:r>
            <a:endParaRPr lang="en-D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de-DE" sz="4400" b="1" dirty="0">
                <a:solidFill>
                  <a:srgbClr val="91BD22"/>
                </a:solidFill>
                <a:latin typeface="Lato Regular"/>
              </a:rPr>
              <a:t>Publizieren</a:t>
            </a:r>
            <a:r>
              <a:rPr lang="de-DE" sz="44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Customized</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publishing</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solutions</a:t>
            </a:r>
            <a:endParaRPr lang="de-DE" sz="2000" b="1" dirty="0">
              <a:latin typeface="Lato Regular"/>
              <a:cs typeface="Lato Regular"/>
            </a:endParaRPr>
          </a:p>
          <a:p>
            <a:pPr algn="r">
              <a:buSzPct val="70000"/>
            </a:pPr>
            <a:r>
              <a:rPr lang="de-DE" sz="2000" b="1" dirty="0">
                <a:cs typeface="Lato Regular"/>
              </a:rPr>
              <a:t>Collections, Journal /</a:t>
            </a:r>
            <a:r>
              <a:rPr lang="de-DE" sz="2000" b="1" dirty="0" err="1">
                <a:cs typeface="Lato Regular"/>
              </a:rPr>
              <a:t>article</a:t>
            </a:r>
            <a:r>
              <a:rPr lang="de-DE" sz="2000" b="1" dirty="0">
                <a:cs typeface="Lato Regular"/>
              </a:rPr>
              <a:t> </a:t>
            </a:r>
            <a:r>
              <a:rPr lang="de-DE" sz="2000" b="1" dirty="0" err="1">
                <a:cs typeface="Lato Regular"/>
              </a:rPr>
              <a:t>promotion</a:t>
            </a:r>
            <a:r>
              <a:rPr lang="de-DE" sz="2000" b="1" dirty="0">
                <a:latin typeface="Lato Regular"/>
                <a:cs typeface="Lato Regular"/>
              </a:rPr>
              <a:t>	</a:t>
            </a:r>
            <a:r>
              <a:rPr lang="de-DE" sz="4400" b="1" dirty="0">
                <a:solidFill>
                  <a:srgbClr val="91BD22"/>
                </a:solidFill>
                <a:latin typeface="Lato Regular"/>
                <a:cs typeface="Lato Regular"/>
              </a:rPr>
              <a:t>Zeitschriften</a:t>
            </a:r>
            <a:endParaRPr lang="de-DE" sz="3200" b="1" dirty="0">
              <a:solidFill>
                <a:srgbClr val="91BD22"/>
              </a:solidFill>
              <a:latin typeface="Lato Regular"/>
              <a:cs typeface="Lato Regular"/>
            </a:endParaRPr>
          </a:p>
          <a:p>
            <a:pPr algn="r">
              <a:buSzPct val="70000"/>
            </a:pPr>
            <a:r>
              <a:rPr lang="de-DE" sz="2000" b="1" dirty="0"/>
              <a:t>Linking </a:t>
            </a:r>
            <a:r>
              <a:rPr lang="de-DE" sz="2000" b="1" dirty="0" err="1"/>
              <a:t>readers</a:t>
            </a:r>
            <a:r>
              <a:rPr lang="de-DE" sz="2000" b="1" dirty="0"/>
              <a:t> </a:t>
            </a:r>
            <a:r>
              <a:rPr lang="de-DE" sz="2000" b="1" dirty="0" err="1"/>
              <a:t>to</a:t>
            </a:r>
            <a:r>
              <a:rPr lang="de-DE" sz="2000" b="1" dirty="0"/>
              <a:t> </a:t>
            </a:r>
            <a:r>
              <a:rPr lang="de-DE" sz="2000" b="1" dirty="0" err="1"/>
              <a:t>your</a:t>
            </a:r>
            <a:r>
              <a:rPr lang="de-DE" sz="2000" b="1" dirty="0"/>
              <a:t> </a:t>
            </a:r>
            <a:r>
              <a:rPr lang="de-DE" sz="2000" b="1" dirty="0" err="1"/>
              <a:t>webshop</a:t>
            </a:r>
            <a:r>
              <a:rPr lang="de-DE" sz="4400" b="1" dirty="0" err="1">
                <a:solidFill>
                  <a:srgbClr val="91BD22"/>
                </a:solidFill>
                <a:latin typeface="Lato Regular"/>
              </a:rPr>
              <a:t>Bücher</a:t>
            </a:r>
            <a:endParaRPr lang="de-DE" sz="2000" b="1" dirty="0">
              <a:solidFill>
                <a:srgbClr val="91BD22"/>
              </a:solidFill>
              <a:latin typeface="Lato Regular"/>
              <a:cs typeface="Lato Regular"/>
            </a:endParaRPr>
          </a:p>
        </p:txBody>
      </p:sp>
    </p:spTree>
    <p:extLst>
      <p:ext uri="{BB962C8B-B14F-4D97-AF65-F5344CB8AC3E}">
        <p14:creationId xmlns:p14="http://schemas.microsoft.com/office/powerpoint/2010/main" val="25928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AB369-2E91-48DB-B9D4-F1D963368753}"/>
              </a:ext>
            </a:extLst>
          </p:cNvPr>
          <p:cNvPicPr>
            <a:picLocks noChangeAspect="1"/>
          </p:cNvPicPr>
          <p:nvPr/>
        </p:nvPicPr>
        <p:blipFill rotWithShape="1">
          <a:blip r:embed="rId3"/>
          <a:srcRect r="2334"/>
          <a:stretch/>
        </p:blipFill>
        <p:spPr>
          <a:xfrm>
            <a:off x="-223887" y="0"/>
            <a:ext cx="9367887" cy="6866701"/>
          </a:xfrm>
          <a:prstGeom prst="rect">
            <a:avLst/>
          </a:prstGeom>
        </p:spPr>
      </p:pic>
      <p:sp>
        <p:nvSpPr>
          <p:cNvPr id="11" name="Slide Number Placeholder 10"/>
          <p:cNvSpPr>
            <a:spLocks noGrp="1"/>
          </p:cNvSpPr>
          <p:nvPr>
            <p:ph type="sldNum" sz="quarter" idx="12"/>
          </p:nvPr>
        </p:nvSpPr>
        <p:spPr/>
        <p:txBody>
          <a:bodyPr/>
          <a:lstStyle/>
          <a:p>
            <a:fld id="{FB4B714C-0602-F64E-B022-4A350B6CB82D}" type="slidenum">
              <a:rPr lang="en-US" smtClean="0"/>
              <a:t>3</a:t>
            </a:fld>
            <a:endParaRPr lang="en-US"/>
          </a:p>
        </p:txBody>
      </p:sp>
      <p:sp>
        <p:nvSpPr>
          <p:cNvPr id="17" name="Rectangle 16"/>
          <p:cNvSpPr/>
          <p:nvPr/>
        </p:nvSpPr>
        <p:spPr>
          <a:xfrm>
            <a:off x="852504" y="4522847"/>
            <a:ext cx="8291496" cy="2187697"/>
          </a:xfrm>
          <a:prstGeom prst="rect">
            <a:avLst/>
          </a:prstGeom>
          <a:solidFill>
            <a:srgbClr val="91BD22"/>
          </a:solidFill>
          <a:ln>
            <a:solidFill>
              <a:srgbClr val="91BD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344873" y="4763864"/>
            <a:ext cx="7658450" cy="1569660"/>
          </a:xfrm>
          <a:prstGeom prst="rect">
            <a:avLst/>
          </a:prstGeom>
          <a:noFill/>
        </p:spPr>
        <p:txBody>
          <a:bodyPr wrap="square" rtlCol="0">
            <a:spAutoFit/>
          </a:bodyPr>
          <a:lstStyle/>
          <a:p>
            <a:r>
              <a:rPr lang="de-DE" sz="3200" b="1" dirty="0">
                <a:solidFill>
                  <a:schemeClr val="bg1"/>
                </a:solidFill>
                <a:latin typeface="Lato Bold"/>
                <a:cs typeface="Lato Bold"/>
              </a:rPr>
              <a:t>Ziel: </a:t>
            </a:r>
            <a:r>
              <a:rPr lang="de-DE" sz="3200" dirty="0" err="1">
                <a:solidFill>
                  <a:schemeClr val="bg1"/>
                </a:solidFill>
                <a:latin typeface="Lato Bold"/>
                <a:cs typeface="Lato Bold"/>
              </a:rPr>
              <a:t>Unlock</a:t>
            </a:r>
            <a:r>
              <a:rPr lang="de-DE" sz="3200" dirty="0">
                <a:solidFill>
                  <a:schemeClr val="bg1"/>
                </a:solidFill>
                <a:latin typeface="Lato Bold"/>
                <a:cs typeface="Lato Bold"/>
              </a:rPr>
              <a:t> the </a:t>
            </a:r>
            <a:r>
              <a:rPr lang="de-DE" sz="3200" dirty="0" err="1">
                <a:solidFill>
                  <a:schemeClr val="bg1"/>
                </a:solidFill>
                <a:latin typeface="Lato Bold"/>
                <a:cs typeface="Lato Bold"/>
              </a:rPr>
              <a:t>context</a:t>
            </a:r>
            <a:r>
              <a:rPr lang="de-DE" sz="3200" dirty="0">
                <a:solidFill>
                  <a:schemeClr val="bg1"/>
                </a:solidFill>
                <a:latin typeface="Lato Bold"/>
                <a:cs typeface="Lato Bold"/>
              </a:rPr>
              <a:t> </a:t>
            </a:r>
            <a:r>
              <a:rPr lang="de-DE" sz="3200" dirty="0" err="1">
                <a:solidFill>
                  <a:schemeClr val="bg1"/>
                </a:solidFill>
                <a:latin typeface="Lato Bold"/>
                <a:cs typeface="Lato Bold"/>
              </a:rPr>
              <a:t>around</a:t>
            </a:r>
            <a:r>
              <a:rPr lang="de-DE" sz="3200" dirty="0">
                <a:solidFill>
                  <a:schemeClr val="bg1"/>
                </a:solidFill>
                <a:latin typeface="Lato Bold"/>
                <a:cs typeface="Lato Bold"/>
              </a:rPr>
              <a:t> </a:t>
            </a:r>
            <a:r>
              <a:rPr lang="de-DE" sz="3200" dirty="0" err="1">
                <a:solidFill>
                  <a:schemeClr val="bg1"/>
                </a:solidFill>
                <a:latin typeface="Lato Bold"/>
                <a:cs typeface="Lato Bold"/>
              </a:rPr>
              <a:t>each</a:t>
            </a:r>
            <a:r>
              <a:rPr lang="de-DE" sz="3200" dirty="0">
                <a:solidFill>
                  <a:schemeClr val="bg1"/>
                </a:solidFill>
                <a:latin typeface="Lato Bold"/>
                <a:cs typeface="Lato Bold"/>
              </a:rPr>
              <a:t> </a:t>
            </a:r>
            <a:r>
              <a:rPr lang="de-DE" sz="3200" dirty="0" err="1">
                <a:solidFill>
                  <a:schemeClr val="bg1"/>
                </a:solidFill>
                <a:latin typeface="Lato Bold"/>
                <a:cs typeface="Lato Bold"/>
              </a:rPr>
              <a:t>article</a:t>
            </a:r>
            <a:r>
              <a:rPr lang="de-DE" sz="3200" dirty="0">
                <a:solidFill>
                  <a:schemeClr val="bg1"/>
                </a:solidFill>
                <a:latin typeface="Lato Bold"/>
                <a:cs typeface="Lato Bold"/>
              </a:rPr>
              <a:t> </a:t>
            </a:r>
            <a:r>
              <a:rPr lang="de-DE" sz="3200" dirty="0" err="1">
                <a:solidFill>
                  <a:schemeClr val="bg1"/>
                </a:solidFill>
                <a:latin typeface="Lato Bold"/>
                <a:cs typeface="Lato Bold"/>
              </a:rPr>
              <a:t>to</a:t>
            </a:r>
            <a:r>
              <a:rPr lang="de-DE" sz="3200" dirty="0">
                <a:solidFill>
                  <a:schemeClr val="bg1"/>
                </a:solidFill>
                <a:latin typeface="Lato Bold"/>
                <a:cs typeface="Lato Bold"/>
              </a:rPr>
              <a:t> </a:t>
            </a:r>
            <a:r>
              <a:rPr lang="de-DE" sz="3200" dirty="0" err="1">
                <a:solidFill>
                  <a:schemeClr val="bg1"/>
                </a:solidFill>
                <a:latin typeface="Lato Bold"/>
                <a:cs typeface="Lato Bold"/>
              </a:rPr>
              <a:t>reach</a:t>
            </a:r>
            <a:r>
              <a:rPr lang="de-DE" sz="3200" dirty="0">
                <a:solidFill>
                  <a:schemeClr val="bg1"/>
                </a:solidFill>
                <a:latin typeface="Lato Bold"/>
                <a:cs typeface="Lato Bold"/>
              </a:rPr>
              <a:t> a wider </a:t>
            </a:r>
            <a:r>
              <a:rPr lang="de-DE" sz="3200" dirty="0" err="1">
                <a:solidFill>
                  <a:schemeClr val="bg1"/>
                </a:solidFill>
                <a:latin typeface="Lato Bold"/>
                <a:cs typeface="Lato Bold"/>
              </a:rPr>
              <a:t>interdisciplinary</a:t>
            </a:r>
            <a:r>
              <a:rPr lang="de-DE" sz="3200" dirty="0">
                <a:solidFill>
                  <a:schemeClr val="bg1"/>
                </a:solidFill>
                <a:latin typeface="Lato Bold"/>
                <a:cs typeface="Lato Bold"/>
              </a:rPr>
              <a:t> </a:t>
            </a:r>
            <a:r>
              <a:rPr lang="de-DE" sz="3200" dirty="0" err="1">
                <a:solidFill>
                  <a:schemeClr val="bg1"/>
                </a:solidFill>
                <a:latin typeface="Lato Bold"/>
                <a:cs typeface="Lato Bold"/>
              </a:rPr>
              <a:t>academic</a:t>
            </a:r>
            <a:r>
              <a:rPr lang="de-DE" sz="3200" dirty="0">
                <a:solidFill>
                  <a:schemeClr val="bg1"/>
                </a:solidFill>
                <a:latin typeface="Lato Bold"/>
                <a:cs typeface="Lato Bold"/>
              </a:rPr>
              <a:t> </a:t>
            </a:r>
            <a:r>
              <a:rPr lang="de-DE" sz="3200" dirty="0" err="1">
                <a:solidFill>
                  <a:schemeClr val="bg1"/>
                </a:solidFill>
                <a:latin typeface="Lato Bold"/>
                <a:cs typeface="Lato Bold"/>
              </a:rPr>
              <a:t>audience</a:t>
            </a:r>
            <a:r>
              <a:rPr lang="de-DE" sz="3200" dirty="0">
                <a:solidFill>
                  <a:schemeClr val="bg1"/>
                </a:solidFill>
                <a:latin typeface="Lato Bold"/>
                <a:cs typeface="Lato Bold"/>
              </a:rPr>
              <a:t> </a:t>
            </a:r>
            <a:r>
              <a:rPr lang="de-DE" sz="3200" dirty="0" err="1">
                <a:solidFill>
                  <a:schemeClr val="bg1"/>
                </a:solidFill>
                <a:latin typeface="Lato Bold"/>
                <a:cs typeface="Lato Bold"/>
              </a:rPr>
              <a:t>with</a:t>
            </a:r>
            <a:r>
              <a:rPr lang="de-DE" sz="3200" dirty="0">
                <a:solidFill>
                  <a:schemeClr val="bg1"/>
                </a:solidFill>
                <a:latin typeface="Lato Bold"/>
                <a:cs typeface="Lato Bold"/>
              </a:rPr>
              <a:t> ScienceOpen.</a:t>
            </a:r>
            <a:endParaRPr lang="en-US" sz="3200" dirty="0">
              <a:solidFill>
                <a:schemeClr val="bg1"/>
              </a:solidFill>
            </a:endParaRPr>
          </a:p>
        </p:txBody>
      </p:sp>
      <p:sp>
        <p:nvSpPr>
          <p:cNvPr id="10" name="TextBox 14"/>
          <p:cNvSpPr txBox="1"/>
          <p:nvPr/>
        </p:nvSpPr>
        <p:spPr>
          <a:xfrm>
            <a:off x="-41606" y="147456"/>
            <a:ext cx="9003323" cy="4247317"/>
          </a:xfrm>
          <a:prstGeom prst="rect">
            <a:avLst/>
          </a:prstGeom>
          <a:noFill/>
        </p:spPr>
        <p:txBody>
          <a:bodyPr wrap="square" rtlCol="0">
            <a:spAutoFit/>
          </a:bodyPr>
          <a:lstStyle/>
          <a:p>
            <a:pPr>
              <a:buSzPct val="70000"/>
            </a:pPr>
            <a:r>
              <a:rPr lang="de-DE" sz="5400" b="1" dirty="0">
                <a:solidFill>
                  <a:schemeClr val="bg1"/>
                </a:solidFill>
                <a:latin typeface="Lato Regular"/>
                <a:cs typeface="Lato Regular"/>
              </a:rPr>
              <a:t>ScienceOpen Discovery</a:t>
            </a:r>
          </a:p>
          <a:p>
            <a:pPr>
              <a:buSzPct val="70000"/>
            </a:pPr>
            <a:r>
              <a:rPr lang="de-DE" sz="5400" b="1" dirty="0">
                <a:solidFill>
                  <a:schemeClr val="bg1"/>
                </a:solidFill>
                <a:latin typeface="Lato Regular"/>
                <a:cs typeface="Lato Regular"/>
              </a:rPr>
              <a:t>	68</a:t>
            </a:r>
            <a:r>
              <a:rPr lang="de-DE" sz="3200" b="1" dirty="0">
                <a:solidFill>
                  <a:schemeClr val="bg1"/>
                </a:solidFill>
                <a:latin typeface="Lato Regular"/>
                <a:cs typeface="Lato Regular"/>
              </a:rPr>
              <a:t> </a:t>
            </a:r>
            <a:r>
              <a:rPr lang="de-DE" sz="2000" b="1" dirty="0">
                <a:solidFill>
                  <a:schemeClr val="bg1"/>
                </a:solidFill>
                <a:latin typeface="Lato Regular"/>
                <a:cs typeface="Lato Regular"/>
              </a:rPr>
              <a:t>Millionen Inhalte</a:t>
            </a:r>
          </a:p>
          <a:p>
            <a:pPr>
              <a:buSzPct val="70000"/>
            </a:pPr>
            <a:r>
              <a:rPr lang="de-DE" sz="5400" b="1" dirty="0">
                <a:solidFill>
                  <a:schemeClr val="bg1"/>
                </a:solidFill>
                <a:latin typeface="Lato Regular"/>
                <a:cs typeface="Lato Regular"/>
              </a:rPr>
              <a:t>	610 </a:t>
            </a:r>
            <a:r>
              <a:rPr lang="de-DE" sz="2000" b="1" dirty="0">
                <a:solidFill>
                  <a:schemeClr val="bg1"/>
                </a:solidFill>
                <a:latin typeface="Lato Regular"/>
              </a:rPr>
              <a:t>Collections</a:t>
            </a:r>
            <a:endParaRPr lang="de-DE" sz="2000" b="1" dirty="0">
              <a:solidFill>
                <a:schemeClr val="bg1"/>
              </a:solidFill>
              <a:latin typeface="Lato Regular"/>
              <a:cs typeface="Lato Regular"/>
            </a:endParaRPr>
          </a:p>
          <a:p>
            <a:pPr>
              <a:buSzPct val="70000"/>
            </a:pPr>
            <a:r>
              <a:rPr lang="de-DE" sz="5400" b="1" dirty="0">
                <a:solidFill>
                  <a:schemeClr val="bg1"/>
                </a:solidFill>
                <a:latin typeface="Lato Regular"/>
                <a:cs typeface="Lato Regular"/>
              </a:rPr>
              <a:t>   250 </a:t>
            </a:r>
            <a:r>
              <a:rPr lang="de-DE" sz="2000" b="1" dirty="0">
                <a:solidFill>
                  <a:schemeClr val="bg1"/>
                </a:solidFill>
                <a:latin typeface="Lato Regular"/>
              </a:rPr>
              <a:t>Open </a:t>
            </a:r>
            <a:r>
              <a:rPr lang="de-DE" sz="2000" b="1" dirty="0">
                <a:solidFill>
                  <a:schemeClr val="bg1"/>
                </a:solidFill>
                <a:latin typeface="Lato Regular"/>
                <a:cs typeface="Lato Regular"/>
              </a:rPr>
              <a:t>Peer Review Reports</a:t>
            </a:r>
          </a:p>
          <a:p>
            <a:pPr>
              <a:buSzPct val="70000"/>
            </a:pPr>
            <a:r>
              <a:rPr lang="de-DE" sz="5400" b="1" dirty="0">
                <a:solidFill>
                  <a:schemeClr val="bg1"/>
                </a:solidFill>
                <a:latin typeface="Lato Regular"/>
                <a:cs typeface="Lato Regular"/>
              </a:rPr>
              <a:t>	6550 </a:t>
            </a:r>
            <a:r>
              <a:rPr lang="de-DE" sz="2000" b="1" dirty="0" err="1">
                <a:solidFill>
                  <a:schemeClr val="bg1"/>
                </a:solidFill>
                <a:latin typeface="Lato Regular"/>
              </a:rPr>
              <a:t>hosted</a:t>
            </a:r>
            <a:r>
              <a:rPr lang="de-DE" sz="2000" b="1" dirty="0">
                <a:solidFill>
                  <a:schemeClr val="bg1"/>
                </a:solidFill>
                <a:latin typeface="Lato Regular"/>
              </a:rPr>
              <a:t> </a:t>
            </a:r>
            <a:r>
              <a:rPr lang="de-DE" sz="2000" b="1" dirty="0">
                <a:solidFill>
                  <a:schemeClr val="bg1"/>
                </a:solidFill>
                <a:latin typeface="Lato Regular"/>
                <a:cs typeface="Lato Regular"/>
              </a:rPr>
              <a:t>Artikel Version of </a:t>
            </a:r>
            <a:r>
              <a:rPr lang="de-DE" sz="2000" b="1" dirty="0" err="1">
                <a:solidFill>
                  <a:schemeClr val="bg1"/>
                </a:solidFill>
                <a:latin typeface="Lato Regular"/>
                <a:cs typeface="Lato Regular"/>
              </a:rPr>
              <a:t>Record</a:t>
            </a:r>
            <a:endParaRPr lang="de-DE" sz="2000" b="1" dirty="0">
              <a:solidFill>
                <a:schemeClr val="bg1"/>
              </a:solidFill>
              <a:latin typeface="Lato Regular"/>
              <a:cs typeface="Lato Regular"/>
            </a:endParaRPr>
          </a:p>
        </p:txBody>
      </p:sp>
      <p:pic>
        <p:nvPicPr>
          <p:cNvPr id="14" name="Picture 13">
            <a:extLst>
              <a:ext uri="{FF2B5EF4-FFF2-40B4-BE49-F238E27FC236}">
                <a16:creationId xmlns:a16="http://schemas.microsoft.com/office/drawing/2014/main" id="{DD07E873-A134-4D1E-85A8-6D6D2E4086E7}"/>
              </a:ext>
            </a:extLst>
          </p:cNvPr>
          <p:cNvPicPr>
            <a:picLocks noChangeAspect="1"/>
          </p:cNvPicPr>
          <p:nvPr/>
        </p:nvPicPr>
        <p:blipFill rotWithShape="1">
          <a:blip r:embed="rId4"/>
          <a:srcRect l="4581" r="6745" b="10726"/>
          <a:stretch/>
        </p:blipFill>
        <p:spPr>
          <a:xfrm>
            <a:off x="-248168" y="-8701"/>
            <a:ext cx="9392167" cy="6884499"/>
          </a:xfrm>
          <a:prstGeom prst="rect">
            <a:avLst/>
          </a:prstGeom>
        </p:spPr>
      </p:pic>
      <p:pic>
        <p:nvPicPr>
          <p:cNvPr id="3" name="Picture 2">
            <a:extLst>
              <a:ext uri="{FF2B5EF4-FFF2-40B4-BE49-F238E27FC236}">
                <a16:creationId xmlns:a16="http://schemas.microsoft.com/office/drawing/2014/main" id="{836AAAC2-02E2-4E14-BE6F-F15AEE1A83B7}"/>
              </a:ext>
            </a:extLst>
          </p:cNvPr>
          <p:cNvPicPr>
            <a:picLocks noChangeAspect="1"/>
          </p:cNvPicPr>
          <p:nvPr/>
        </p:nvPicPr>
        <p:blipFill>
          <a:blip r:embed="rId5"/>
          <a:stretch>
            <a:fillRect/>
          </a:stretch>
        </p:blipFill>
        <p:spPr>
          <a:xfrm>
            <a:off x="-41606" y="0"/>
            <a:ext cx="9392169" cy="6942876"/>
          </a:xfrm>
          <a:prstGeom prst="rect">
            <a:avLst/>
          </a:prstGeom>
        </p:spPr>
      </p:pic>
    </p:spTree>
    <p:extLst>
      <p:ext uri="{BB962C8B-B14F-4D97-AF65-F5344CB8AC3E}">
        <p14:creationId xmlns:p14="http://schemas.microsoft.com/office/powerpoint/2010/main" val="376072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5225B5-A96C-4943-842A-006E5121A43E}"/>
              </a:ext>
            </a:extLst>
          </p:cNvPr>
          <p:cNvPicPr>
            <a:picLocks noChangeAspect="1"/>
          </p:cNvPicPr>
          <p:nvPr/>
        </p:nvPicPr>
        <p:blipFill>
          <a:blip r:embed="rId3"/>
          <a:stretch>
            <a:fillRect/>
          </a:stretch>
        </p:blipFill>
        <p:spPr>
          <a:xfrm>
            <a:off x="-24281" y="1747278"/>
            <a:ext cx="9144000" cy="5774135"/>
          </a:xfrm>
          <a:prstGeom prst="rect">
            <a:avLst/>
          </a:prstGeom>
        </p:spPr>
      </p:pic>
      <p:sp>
        <p:nvSpPr>
          <p:cNvPr id="2" name="Title 1"/>
          <p:cNvSpPr>
            <a:spLocks noGrp="1"/>
          </p:cNvSpPr>
          <p:nvPr>
            <p:ph type="title"/>
          </p:nvPr>
        </p:nvSpPr>
        <p:spPr>
          <a:xfrm>
            <a:off x="260251" y="456383"/>
            <a:ext cx="8546123" cy="1143000"/>
          </a:xfrm>
        </p:spPr>
        <p:txBody>
          <a:bodyPr/>
          <a:lstStyle/>
          <a:p>
            <a:r>
              <a:rPr lang="en-US" dirty="0" err="1"/>
              <a:t>Vielfältige</a:t>
            </a:r>
            <a:r>
              <a:rPr lang="en-US" dirty="0"/>
              <a:t> </a:t>
            </a:r>
            <a:r>
              <a:rPr lang="en-US" dirty="0" err="1"/>
              <a:t>Lösungen</a:t>
            </a:r>
            <a:r>
              <a:rPr lang="en-US" dirty="0"/>
              <a:t> </a:t>
            </a:r>
            <a:r>
              <a:rPr lang="en-US" dirty="0" err="1"/>
              <a:t>eingebettet</a:t>
            </a:r>
            <a:r>
              <a:rPr lang="en-US" dirty="0"/>
              <a:t> in </a:t>
            </a:r>
            <a:r>
              <a:rPr lang="en-US" dirty="0" err="1"/>
              <a:t>einem</a:t>
            </a:r>
            <a:r>
              <a:rPr lang="en-US" dirty="0"/>
              <a:t> </a:t>
            </a:r>
            <a:r>
              <a:rPr lang="en-US" dirty="0" err="1"/>
              <a:t>interaktiven</a:t>
            </a:r>
            <a:r>
              <a:rPr lang="en-US" dirty="0"/>
              <a:t> </a:t>
            </a:r>
            <a:r>
              <a:rPr lang="en-US" dirty="0" err="1"/>
              <a:t>Suchportal</a:t>
            </a:r>
            <a:endParaRPr lang="en-US" dirty="0"/>
          </a:p>
        </p:txBody>
      </p:sp>
      <p:sp>
        <p:nvSpPr>
          <p:cNvPr id="5" name="Footer Placeholder 4"/>
          <p:cNvSpPr>
            <a:spLocks noGrp="1"/>
          </p:cNvSpPr>
          <p:nvPr>
            <p:ph type="ftr" sz="quarter" idx="11"/>
          </p:nvPr>
        </p:nvSpPr>
        <p:spPr/>
        <p:txBody>
          <a:bodyPr/>
          <a:lstStyle/>
          <a:p>
            <a:r>
              <a:rPr lang="en-US" dirty="0"/>
              <a:t>ScienceOpen Launchpad</a:t>
            </a:r>
          </a:p>
        </p:txBody>
      </p:sp>
      <p:sp>
        <p:nvSpPr>
          <p:cNvPr id="6" name="Slide Number Placeholder 5"/>
          <p:cNvSpPr>
            <a:spLocks noGrp="1"/>
          </p:cNvSpPr>
          <p:nvPr>
            <p:ph type="sldNum" sz="quarter" idx="12"/>
          </p:nvPr>
        </p:nvSpPr>
        <p:spPr/>
        <p:txBody>
          <a:bodyPr/>
          <a:lstStyle/>
          <a:p>
            <a:fld id="{FB4B714C-0602-F64E-B022-4A350B6CB82D}" type="slidenum">
              <a:rPr lang="en-US" smtClean="0"/>
              <a:t>4</a:t>
            </a:fld>
            <a:endParaRPr lang="en-US"/>
          </a:p>
        </p:txBody>
      </p:sp>
      <p:pic>
        <p:nvPicPr>
          <p:cNvPr id="13" name="Picture 12">
            <a:extLst>
              <a:ext uri="{FF2B5EF4-FFF2-40B4-BE49-F238E27FC236}">
                <a16:creationId xmlns:a16="http://schemas.microsoft.com/office/drawing/2014/main" id="{E99967A6-7D0A-4190-B7FA-8284B1E39D3B}"/>
              </a:ext>
            </a:extLst>
          </p:cNvPr>
          <p:cNvPicPr>
            <a:picLocks noChangeAspect="1"/>
          </p:cNvPicPr>
          <p:nvPr/>
        </p:nvPicPr>
        <p:blipFill>
          <a:blip r:embed="rId4"/>
          <a:stretch>
            <a:fillRect/>
          </a:stretch>
        </p:blipFill>
        <p:spPr>
          <a:xfrm>
            <a:off x="-38688" y="1747278"/>
            <a:ext cx="9144000" cy="5482498"/>
          </a:xfrm>
          <a:prstGeom prst="rect">
            <a:avLst/>
          </a:prstGeom>
        </p:spPr>
      </p:pic>
      <p:pic>
        <p:nvPicPr>
          <p:cNvPr id="15" name="Picture 14">
            <a:extLst>
              <a:ext uri="{FF2B5EF4-FFF2-40B4-BE49-F238E27FC236}">
                <a16:creationId xmlns:a16="http://schemas.microsoft.com/office/drawing/2014/main" id="{B45889EA-F090-4FE4-85E3-909ACC5A6D2A}"/>
              </a:ext>
            </a:extLst>
          </p:cNvPr>
          <p:cNvPicPr>
            <a:picLocks noChangeAspect="1"/>
          </p:cNvPicPr>
          <p:nvPr/>
        </p:nvPicPr>
        <p:blipFill>
          <a:blip r:embed="rId5"/>
          <a:stretch>
            <a:fillRect/>
          </a:stretch>
        </p:blipFill>
        <p:spPr>
          <a:xfrm>
            <a:off x="-22736" y="1747278"/>
            <a:ext cx="9144000" cy="5672249"/>
          </a:xfrm>
          <a:prstGeom prst="rect">
            <a:avLst/>
          </a:prstGeom>
        </p:spPr>
      </p:pic>
      <p:pic>
        <p:nvPicPr>
          <p:cNvPr id="19" name="Picture 18">
            <a:extLst>
              <a:ext uri="{FF2B5EF4-FFF2-40B4-BE49-F238E27FC236}">
                <a16:creationId xmlns:a16="http://schemas.microsoft.com/office/drawing/2014/main" id="{EBE05952-1EFE-42A6-8AD7-5ED0200CDBAC}"/>
              </a:ext>
            </a:extLst>
          </p:cNvPr>
          <p:cNvPicPr>
            <a:picLocks noChangeAspect="1"/>
          </p:cNvPicPr>
          <p:nvPr/>
        </p:nvPicPr>
        <p:blipFill>
          <a:blip r:embed="rId6"/>
          <a:stretch>
            <a:fillRect/>
          </a:stretch>
        </p:blipFill>
        <p:spPr>
          <a:xfrm>
            <a:off x="-26548" y="1769242"/>
            <a:ext cx="9197095" cy="5527875"/>
          </a:xfrm>
          <a:prstGeom prst="rect">
            <a:avLst/>
          </a:prstGeom>
        </p:spPr>
      </p:pic>
      <p:pic>
        <p:nvPicPr>
          <p:cNvPr id="26" name="Picture 25">
            <a:extLst>
              <a:ext uri="{FF2B5EF4-FFF2-40B4-BE49-F238E27FC236}">
                <a16:creationId xmlns:a16="http://schemas.microsoft.com/office/drawing/2014/main" id="{7FEC2A9C-C606-4E9E-ACCA-3794ABCCC53D}"/>
              </a:ext>
            </a:extLst>
          </p:cNvPr>
          <p:cNvPicPr>
            <a:picLocks noChangeAspect="1"/>
          </p:cNvPicPr>
          <p:nvPr/>
        </p:nvPicPr>
        <p:blipFill>
          <a:blip r:embed="rId7"/>
          <a:stretch>
            <a:fillRect/>
          </a:stretch>
        </p:blipFill>
        <p:spPr>
          <a:xfrm>
            <a:off x="-38688" y="1747278"/>
            <a:ext cx="9451956" cy="5630393"/>
          </a:xfrm>
          <a:prstGeom prst="rect">
            <a:avLst/>
          </a:prstGeom>
        </p:spPr>
      </p:pic>
      <p:pic>
        <p:nvPicPr>
          <p:cNvPr id="12" name="Picture 11">
            <a:extLst>
              <a:ext uri="{FF2B5EF4-FFF2-40B4-BE49-F238E27FC236}">
                <a16:creationId xmlns:a16="http://schemas.microsoft.com/office/drawing/2014/main" id="{E03A716D-1FFD-4718-8079-623E4E0D6532}"/>
              </a:ext>
            </a:extLst>
          </p:cNvPr>
          <p:cNvPicPr>
            <a:picLocks noChangeAspect="1"/>
          </p:cNvPicPr>
          <p:nvPr/>
        </p:nvPicPr>
        <p:blipFill>
          <a:blip r:embed="rId8"/>
          <a:stretch>
            <a:fillRect/>
          </a:stretch>
        </p:blipFill>
        <p:spPr>
          <a:xfrm>
            <a:off x="-26548" y="1684466"/>
            <a:ext cx="9292610" cy="5899758"/>
          </a:xfrm>
          <a:prstGeom prst="rect">
            <a:avLst/>
          </a:prstGeom>
        </p:spPr>
      </p:pic>
    </p:spTree>
    <p:extLst>
      <p:ext uri="{BB962C8B-B14F-4D97-AF65-F5344CB8AC3E}">
        <p14:creationId xmlns:p14="http://schemas.microsoft.com/office/powerpoint/2010/main" val="236110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52" y="456383"/>
            <a:ext cx="8229600" cy="1143000"/>
          </a:xfrm>
        </p:spPr>
        <p:txBody>
          <a:bodyPr>
            <a:normAutofit/>
          </a:bodyPr>
          <a:lstStyle/>
          <a:p>
            <a:r>
              <a:rPr lang="en-US" dirty="0" err="1"/>
              <a:t>Interaktive</a:t>
            </a:r>
            <a:r>
              <a:rPr lang="en-US" dirty="0"/>
              <a:t> </a:t>
            </a:r>
            <a:r>
              <a:rPr lang="en-US" dirty="0" err="1"/>
              <a:t>Möglichkeiten</a:t>
            </a:r>
            <a:r>
              <a:rPr lang="en-US" dirty="0"/>
              <a:t> </a:t>
            </a:r>
            <a:r>
              <a:rPr lang="en-US" dirty="0" err="1"/>
              <a:t>für</a:t>
            </a:r>
            <a:r>
              <a:rPr lang="en-US" dirty="0"/>
              <a:t> </a:t>
            </a:r>
            <a:r>
              <a:rPr lang="en-US" dirty="0" err="1"/>
              <a:t>Forscher</a:t>
            </a:r>
            <a:endParaRPr lang="en-US" dirty="0"/>
          </a:p>
        </p:txBody>
      </p:sp>
      <p:sp>
        <p:nvSpPr>
          <p:cNvPr id="4" name="Date Placeholder 3"/>
          <p:cNvSpPr>
            <a:spLocks noGrp="1"/>
          </p:cNvSpPr>
          <p:nvPr>
            <p:ph type="dt" sz="half" idx="10"/>
          </p:nvPr>
        </p:nvSpPr>
        <p:spPr/>
        <p:txBody>
          <a:bodyPr/>
          <a:lstStyle/>
          <a:p>
            <a:fld id="{3AD30955-4801-0A44-97CF-0142D9AF691C}" type="datetime1">
              <a:rPr lang="en-US" smtClean="0"/>
              <a:t>3/16/2021</a:t>
            </a:fld>
            <a:endParaRPr lang="en-US"/>
          </a:p>
        </p:txBody>
      </p:sp>
      <p:sp>
        <p:nvSpPr>
          <p:cNvPr id="5" name="Footer Placeholder 4"/>
          <p:cNvSpPr>
            <a:spLocks noGrp="1"/>
          </p:cNvSpPr>
          <p:nvPr>
            <p:ph type="ftr" sz="quarter" idx="11"/>
          </p:nvPr>
        </p:nvSpPr>
        <p:spPr/>
        <p:txBody>
          <a:bodyPr/>
          <a:lstStyle/>
          <a:p>
            <a:r>
              <a:rPr lang="en-US" dirty="0"/>
              <a:t>ScienceOpen Launchpad</a:t>
            </a:r>
          </a:p>
        </p:txBody>
      </p:sp>
      <p:sp>
        <p:nvSpPr>
          <p:cNvPr id="6" name="Slide Number Placeholder 5"/>
          <p:cNvSpPr>
            <a:spLocks noGrp="1"/>
          </p:cNvSpPr>
          <p:nvPr>
            <p:ph type="sldNum" sz="quarter" idx="12"/>
          </p:nvPr>
        </p:nvSpPr>
        <p:spPr/>
        <p:txBody>
          <a:bodyPr/>
          <a:lstStyle/>
          <a:p>
            <a:fld id="{FB4B714C-0602-F64E-B022-4A350B6CB82D}" type="slidenum">
              <a:rPr lang="en-US" smtClean="0"/>
              <a:t>5</a:t>
            </a:fld>
            <a:endParaRPr lang="en-US"/>
          </a:p>
        </p:txBody>
      </p:sp>
      <p:pic>
        <p:nvPicPr>
          <p:cNvPr id="8" name="Picture 7">
            <a:extLst>
              <a:ext uri="{FF2B5EF4-FFF2-40B4-BE49-F238E27FC236}">
                <a16:creationId xmlns:a16="http://schemas.microsoft.com/office/drawing/2014/main" id="{C6251D9B-9F04-41CD-A3B0-2ADE609E7B40}"/>
              </a:ext>
            </a:extLst>
          </p:cNvPr>
          <p:cNvPicPr>
            <a:picLocks noChangeAspect="1"/>
          </p:cNvPicPr>
          <p:nvPr/>
        </p:nvPicPr>
        <p:blipFill>
          <a:blip r:embed="rId3"/>
          <a:stretch>
            <a:fillRect/>
          </a:stretch>
        </p:blipFill>
        <p:spPr>
          <a:xfrm>
            <a:off x="-24281" y="1821696"/>
            <a:ext cx="9144000" cy="5655613"/>
          </a:xfrm>
          <a:prstGeom prst="rect">
            <a:avLst/>
          </a:prstGeom>
        </p:spPr>
      </p:pic>
      <p:pic>
        <p:nvPicPr>
          <p:cNvPr id="15" name="Picture 14">
            <a:extLst>
              <a:ext uri="{FF2B5EF4-FFF2-40B4-BE49-F238E27FC236}">
                <a16:creationId xmlns:a16="http://schemas.microsoft.com/office/drawing/2014/main" id="{F6DA5694-A258-4D4F-8B15-5BBFE7150E1C}"/>
              </a:ext>
            </a:extLst>
          </p:cNvPr>
          <p:cNvPicPr>
            <a:picLocks noChangeAspect="1"/>
          </p:cNvPicPr>
          <p:nvPr/>
        </p:nvPicPr>
        <p:blipFill>
          <a:blip r:embed="rId4"/>
          <a:stretch>
            <a:fillRect/>
          </a:stretch>
        </p:blipFill>
        <p:spPr>
          <a:xfrm>
            <a:off x="-24281" y="1821696"/>
            <a:ext cx="9144000" cy="5885339"/>
          </a:xfrm>
          <a:prstGeom prst="rect">
            <a:avLst/>
          </a:prstGeom>
        </p:spPr>
      </p:pic>
      <p:pic>
        <p:nvPicPr>
          <p:cNvPr id="10" name="Grafik 6">
            <a:extLst>
              <a:ext uri="{FF2B5EF4-FFF2-40B4-BE49-F238E27FC236}">
                <a16:creationId xmlns:a16="http://schemas.microsoft.com/office/drawing/2014/main" id="{4A794C06-F822-4189-86EC-BA950578C8D0}"/>
              </a:ext>
            </a:extLst>
          </p:cNvPr>
          <p:cNvPicPr>
            <a:picLocks noChangeAspect="1"/>
          </p:cNvPicPr>
          <p:nvPr/>
        </p:nvPicPr>
        <p:blipFill rotWithShape="1">
          <a:blip r:embed="rId5"/>
          <a:srcRect b="4717"/>
          <a:stretch/>
        </p:blipFill>
        <p:spPr>
          <a:xfrm>
            <a:off x="24281" y="2374456"/>
            <a:ext cx="9133216" cy="5217716"/>
          </a:xfrm>
          <a:prstGeom prst="rect">
            <a:avLst/>
          </a:prstGeom>
        </p:spPr>
      </p:pic>
    </p:spTree>
    <p:extLst>
      <p:ext uri="{BB962C8B-B14F-4D97-AF65-F5344CB8AC3E}">
        <p14:creationId xmlns:p14="http://schemas.microsoft.com/office/powerpoint/2010/main" val="14498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81A1BB42-D1E7-4BAA-87BB-AB52862C855E}"/>
              </a:ext>
            </a:extLst>
          </p:cNvPr>
          <p:cNvPicPr>
            <a:picLocks noGrp="1" noChangeAspect="1"/>
          </p:cNvPicPr>
          <p:nvPr>
            <p:ph idx="1"/>
          </p:nvPr>
        </p:nvPicPr>
        <p:blipFill rotWithShape="1">
          <a:blip r:embed="rId3"/>
          <a:srcRect l="5536" t="111" r="1" b="578"/>
          <a:stretch/>
        </p:blipFill>
        <p:spPr>
          <a:xfrm>
            <a:off x="-28618" y="-39912"/>
            <a:ext cx="9142611" cy="6897911"/>
          </a:xfrm>
        </p:spPr>
      </p:pic>
      <p:sp>
        <p:nvSpPr>
          <p:cNvPr id="16" name="Rectangle 8">
            <a:extLst>
              <a:ext uri="{FF2B5EF4-FFF2-40B4-BE49-F238E27FC236}">
                <a16:creationId xmlns:a16="http://schemas.microsoft.com/office/drawing/2014/main" id="{DDEF5112-F6B1-4249-8F02-92D7EB8DE466}"/>
              </a:ext>
            </a:extLst>
          </p:cNvPr>
          <p:cNvSpPr/>
          <p:nvPr/>
        </p:nvSpPr>
        <p:spPr>
          <a:xfrm>
            <a:off x="5303520" y="-107689"/>
            <a:ext cx="3792857" cy="3866640"/>
          </a:xfrm>
          <a:prstGeom prst="rect">
            <a:avLst/>
          </a:prstGeom>
          <a:solidFill>
            <a:srgbClr val="91BD22"/>
          </a:solidFill>
          <a:ln>
            <a:solidFill>
              <a:srgbClr val="91BD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0"/>
          <p:cNvSpPr/>
          <p:nvPr/>
        </p:nvSpPr>
        <p:spPr>
          <a:xfrm>
            <a:off x="2479965" y="4945849"/>
            <a:ext cx="6645864" cy="1940018"/>
          </a:xfrm>
          <a:prstGeom prst="rect">
            <a:avLst/>
          </a:prstGeom>
          <a:solidFill>
            <a:srgbClr val="91BD22"/>
          </a:solidFill>
          <a:ln>
            <a:solidFill>
              <a:srgbClr val="91BD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022961" y="-73008"/>
            <a:ext cx="4353973" cy="3970318"/>
          </a:xfrm>
          <a:prstGeom prst="rect">
            <a:avLst/>
          </a:prstGeom>
          <a:noFill/>
        </p:spPr>
        <p:txBody>
          <a:bodyPr wrap="square" rtlCol="0">
            <a:spAutoFit/>
          </a:bodyPr>
          <a:lstStyle/>
          <a:p>
            <a:pPr algn="ctr"/>
            <a:r>
              <a:rPr lang="de-DE" sz="4400" b="1" dirty="0" err="1">
                <a:solidFill>
                  <a:schemeClr val="bg1"/>
                </a:solidFill>
                <a:cs typeface="Lato Regular"/>
              </a:rPr>
              <a:t>Explore</a:t>
            </a:r>
            <a:r>
              <a:rPr lang="de-DE" sz="4400" b="1" dirty="0">
                <a:solidFill>
                  <a:schemeClr val="bg1"/>
                </a:solidFill>
                <a:cs typeface="Lato Regular"/>
              </a:rPr>
              <a:t> </a:t>
            </a:r>
            <a:r>
              <a:rPr lang="de-DE" sz="4400" b="1" dirty="0" err="1">
                <a:solidFill>
                  <a:schemeClr val="bg1"/>
                </a:solidFill>
                <a:cs typeface="Lato Regular"/>
              </a:rPr>
              <a:t>next</a:t>
            </a:r>
            <a:r>
              <a:rPr lang="de-DE" sz="4400" b="1" dirty="0">
                <a:solidFill>
                  <a:schemeClr val="bg1"/>
                </a:solidFill>
                <a:cs typeface="Lato Regular"/>
              </a:rPr>
              <a:t>- </a:t>
            </a:r>
            <a:r>
              <a:rPr lang="de-DE" sz="4400" b="1" dirty="0" err="1">
                <a:solidFill>
                  <a:schemeClr val="bg1"/>
                </a:solidFill>
                <a:cs typeface="Lato Regular"/>
              </a:rPr>
              <a:t>generation</a:t>
            </a:r>
            <a:endParaRPr lang="de-DE" sz="4400" b="1" dirty="0">
              <a:solidFill>
                <a:schemeClr val="bg1"/>
              </a:solidFill>
              <a:cs typeface="Lato Regular"/>
            </a:endParaRPr>
          </a:p>
          <a:p>
            <a:pPr marL="457200" indent="-457200" algn="ctr"/>
            <a:r>
              <a:rPr lang="de-DE" sz="4400" b="1" dirty="0" err="1">
                <a:solidFill>
                  <a:schemeClr val="bg1"/>
                </a:solidFill>
                <a:cs typeface="Lato Regular"/>
              </a:rPr>
              <a:t>publishing</a:t>
            </a:r>
            <a:r>
              <a:rPr lang="de-DE" sz="4400" b="1" dirty="0">
                <a:solidFill>
                  <a:schemeClr val="bg1"/>
                </a:solidFill>
                <a:cs typeface="Lato Regular"/>
              </a:rPr>
              <a:t> </a:t>
            </a:r>
            <a:r>
              <a:rPr lang="de-DE" sz="4400" b="1" dirty="0" err="1">
                <a:solidFill>
                  <a:schemeClr val="bg1"/>
                </a:solidFill>
                <a:cs typeface="Lato Regular"/>
              </a:rPr>
              <a:t>with</a:t>
            </a:r>
            <a:r>
              <a:rPr lang="de-DE" sz="4400" b="1" dirty="0">
                <a:solidFill>
                  <a:schemeClr val="bg1"/>
                </a:solidFill>
                <a:cs typeface="Lato Regular"/>
              </a:rPr>
              <a:t> ScienceOpen </a:t>
            </a:r>
            <a:r>
              <a:rPr lang="de-DE" sz="4400" b="1" dirty="0" err="1">
                <a:solidFill>
                  <a:schemeClr val="bg1"/>
                </a:solidFill>
                <a:cs typeface="Lato Regular"/>
              </a:rPr>
              <a:t>technology</a:t>
            </a:r>
            <a:endParaRPr lang="de-DE" sz="4400" b="1" dirty="0">
              <a:solidFill>
                <a:schemeClr val="bg1"/>
              </a:solidFill>
              <a:cs typeface="Lato Regular"/>
            </a:endParaRPr>
          </a:p>
          <a:p>
            <a:endParaRPr lang="en-US" sz="3200" dirty="0">
              <a:solidFill>
                <a:schemeClr val="bg1"/>
              </a:solidFill>
              <a:latin typeface="Lato Regular"/>
              <a:cs typeface="Lato Regular"/>
            </a:endParaRPr>
          </a:p>
        </p:txBody>
      </p:sp>
      <p:sp>
        <p:nvSpPr>
          <p:cNvPr id="13" name="Titel 1"/>
          <p:cNvSpPr txBox="1">
            <a:spLocks/>
          </p:cNvSpPr>
          <p:nvPr/>
        </p:nvSpPr>
        <p:spPr>
          <a:xfrm>
            <a:off x="2743200" y="4625443"/>
            <a:ext cx="6347121" cy="2328202"/>
          </a:xfrm>
          <a:prstGeom prst="rect">
            <a:avLst/>
          </a:prstGeom>
        </p:spPr>
        <p:txBody>
          <a:bodyPr vert="horz" anchor="ctr">
            <a:normAutofit fontScale="55000" lnSpcReduction="20000"/>
          </a:bodyPr>
          <a:lstStyle>
            <a:lvl1pPr algn="l">
              <a:buNone/>
              <a:defRPr sz="2800" b="0">
                <a:solidFill>
                  <a:srgbClr val="FFFFFF"/>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de-DE" sz="2400" u="none" strike="noStrike" kern="1200" cap="none" spc="0" normalizeH="0" baseline="0" noProof="0" dirty="0">
              <a:ln>
                <a:noFill/>
              </a:ln>
              <a:solidFill>
                <a:schemeClr val="tx1"/>
              </a:solidFill>
              <a:effectLst/>
              <a:uLnTx/>
              <a:uFillTx/>
              <a:latin typeface="Lato Regular"/>
              <a:ea typeface="+mj-ea"/>
              <a:cs typeface="Lato Regular"/>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de-DE" sz="2400" dirty="0">
              <a:solidFill>
                <a:schemeClr val="tx1"/>
              </a:solidFill>
              <a:latin typeface="Lato Regular"/>
              <a:ea typeface="+mj-ea"/>
              <a:cs typeface="Lato Regular"/>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de-DE" sz="2400" u="none" strike="noStrike" kern="1200" cap="none" spc="0" normalizeH="0" baseline="0" noProof="0" dirty="0">
              <a:ln>
                <a:noFill/>
              </a:ln>
              <a:solidFill>
                <a:schemeClr val="bg1"/>
              </a:solidFill>
              <a:effectLst/>
              <a:uLnTx/>
              <a:uFillTx/>
              <a:latin typeface="Lato Regular"/>
              <a:ea typeface="+mj-ea"/>
              <a:cs typeface="Lato Regular"/>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de-DE" sz="5100" dirty="0">
                <a:solidFill>
                  <a:schemeClr val="bg1"/>
                </a:solidFill>
                <a:ea typeface="+mj-ea"/>
                <a:cs typeface="Lato Regular"/>
                <a:hlinkClick r:id="rId4">
                  <a:extLst>
                    <a:ext uri="{A12FA001-AC4F-418D-AE19-62706E023703}">
                      <ahyp:hlinkClr xmlns:ahyp="http://schemas.microsoft.com/office/drawing/2018/hyperlinkcolor" val="tx"/>
                    </a:ext>
                  </a:extLst>
                </a:hlinkClick>
              </a:rPr>
              <a:t>Stephanie.Dawson</a:t>
            </a:r>
            <a:r>
              <a:rPr kumimoji="0" lang="de-DE" sz="5100" u="none" strike="noStrike" kern="1200" cap="none" spc="0" normalizeH="0" baseline="0" noProof="0" dirty="0">
                <a:ln>
                  <a:noFill/>
                </a:ln>
                <a:solidFill>
                  <a:schemeClr val="bg1"/>
                </a:solidFill>
                <a:effectLst/>
                <a:uLnTx/>
                <a:uFillTx/>
                <a:ea typeface="+mj-ea"/>
                <a:cs typeface="Lato Regular"/>
                <a:hlinkClick r:id="rId4">
                  <a:extLst>
                    <a:ext uri="{A12FA001-AC4F-418D-AE19-62706E023703}">
                      <ahyp:hlinkClr xmlns:ahyp="http://schemas.microsoft.com/office/drawing/2018/hyperlinkcolor" val="tx"/>
                    </a:ext>
                  </a:extLst>
                </a:hlinkClick>
              </a:rPr>
              <a:t>@S</a:t>
            </a:r>
            <a:r>
              <a:rPr lang="de-DE" sz="5100" dirty="0">
                <a:solidFill>
                  <a:schemeClr val="bg1"/>
                </a:solidFill>
                <a:ea typeface="+mj-ea"/>
                <a:cs typeface="Lato Regular"/>
                <a:hlinkClick r:id="rId4">
                  <a:extLst>
                    <a:ext uri="{A12FA001-AC4F-418D-AE19-62706E023703}">
                      <ahyp:hlinkClr xmlns:ahyp="http://schemas.microsoft.com/office/drawing/2018/hyperlinkcolor" val="tx"/>
                    </a:ext>
                  </a:extLst>
                </a:hlinkClick>
              </a:rPr>
              <a:t>cienceOpen.com</a:t>
            </a:r>
            <a:endParaRPr lang="de-DE" sz="5100" dirty="0">
              <a:solidFill>
                <a:schemeClr val="bg1"/>
              </a:solidFill>
              <a:ea typeface="+mj-ea"/>
              <a:cs typeface="Lato Regular"/>
            </a:endParaRPr>
          </a:p>
          <a:p>
            <a:pPr algn="r" defTabSz="914400">
              <a:spcBef>
                <a:spcPct val="0"/>
              </a:spcBef>
              <a:defRPr/>
            </a:pPr>
            <a:r>
              <a:rPr lang="de-DE" sz="4400" dirty="0">
                <a:solidFill>
                  <a:schemeClr val="bg1"/>
                </a:solidFill>
                <a:ea typeface="+mj-ea"/>
                <a:hlinkClick r:id="rId5">
                  <a:extLst>
                    <a:ext uri="{A12FA001-AC4F-418D-AE19-62706E023703}">
                      <ahyp:hlinkClr xmlns:ahyp="http://schemas.microsoft.com/office/drawing/2018/hyperlinkcolor" val="tx"/>
                    </a:ext>
                  </a:extLst>
                </a:hlinkClick>
              </a:rPr>
              <a:t>www.scienceopen.com</a:t>
            </a:r>
            <a:endParaRPr lang="de-DE" sz="4400" dirty="0">
              <a:solidFill>
                <a:schemeClr val="bg1"/>
              </a:solidFill>
              <a:ea typeface="+mj-ea"/>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de-DE" sz="4400" u="none" strike="noStrike" kern="1200" cap="none" spc="0" normalizeH="0" noProof="0" dirty="0">
                <a:ln>
                  <a:noFill/>
                </a:ln>
                <a:solidFill>
                  <a:schemeClr val="bg1"/>
                </a:solidFill>
                <a:effectLst/>
                <a:uLnTx/>
                <a:uFillTx/>
                <a:ea typeface="+mj-ea"/>
                <a:cs typeface="Lato Regular"/>
              </a:rPr>
              <a:t>@Science_Open</a:t>
            </a:r>
          </a:p>
          <a:p>
            <a:pPr marL="0" marR="0" lvl="0" indent="0" algn="r" defTabSz="914400" rtl="0" eaLnBrk="1" fontAlgn="auto" latinLnBrk="0" hangingPunct="1">
              <a:lnSpc>
                <a:spcPct val="100000"/>
              </a:lnSpc>
              <a:spcBef>
                <a:spcPct val="0"/>
              </a:spcBef>
              <a:spcAft>
                <a:spcPts val="0"/>
              </a:spcAft>
              <a:buClrTx/>
              <a:buSzTx/>
              <a:buFontTx/>
              <a:buNone/>
              <a:tabLst/>
              <a:defRPr/>
            </a:pPr>
            <a:r>
              <a:rPr lang="de-DE" sz="4400" dirty="0">
                <a:solidFill>
                  <a:schemeClr val="bg1"/>
                </a:solidFill>
                <a:ea typeface="+mj-ea"/>
                <a:cs typeface="Lato Regular"/>
                <a:hlinkClick r:id="rId6">
                  <a:extLst>
                    <a:ext uri="{A12FA001-AC4F-418D-AE19-62706E023703}">
                      <ahyp:hlinkClr xmlns:ahyp="http://schemas.microsoft.com/office/drawing/2018/hyperlinkcolor" val="tx"/>
                    </a:ext>
                  </a:extLst>
                </a:hlinkClick>
              </a:rPr>
              <a:t>www.facebook.com/ScienceOpen</a:t>
            </a:r>
            <a:endParaRPr lang="de-DE" sz="4400" dirty="0">
              <a:solidFill>
                <a:schemeClr val="bg1"/>
              </a:solidFill>
              <a:ea typeface="+mj-ea"/>
              <a:cs typeface="Lato Regular"/>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2800" b="0" i="0" u="none" strike="noStrike" kern="1200" cap="none" spc="0" normalizeH="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3701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4D237EF13C2D449F993C32E9D75E8B" ma:contentTypeVersion="13" ma:contentTypeDescription="Create a new document." ma:contentTypeScope="" ma:versionID="5b61e491c47f2ac4c85fdae00a41be99">
  <xsd:schema xmlns:xsd="http://www.w3.org/2001/XMLSchema" xmlns:xs="http://www.w3.org/2001/XMLSchema" xmlns:p="http://schemas.microsoft.com/office/2006/metadata/properties" xmlns:ns2="bf5ca425-eb50-4f37-a72a-c494ed27c48c" xmlns:ns3="d2410b18-0a43-45e3-82b9-b0bfd14d4869" targetNamespace="http://schemas.microsoft.com/office/2006/metadata/properties" ma:root="true" ma:fieldsID="d7e457e1794b86bea5caf7c6adbad5d6" ns2:_="" ns3:_="">
    <xsd:import namespace="bf5ca425-eb50-4f37-a72a-c494ed27c48c"/>
    <xsd:import namespace="d2410b18-0a43-45e3-82b9-b0bfd14d4869"/>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ca425-eb50-4f37-a72a-c494ed27c4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410b18-0a43-45e3-82b9-b0bfd14d486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51932F-BD35-4EBB-9E06-5612D4430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5ca425-eb50-4f37-a72a-c494ed27c48c"/>
    <ds:schemaRef ds:uri="d2410b18-0a43-45e3-82b9-b0bfd14d4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EA347F-3DF7-409C-9BA6-55DCF957ADEA}">
  <ds:schemaRefs>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purl.org/dc/dcmitype/"/>
    <ds:schemaRef ds:uri="d2410b18-0a43-45e3-82b9-b0bfd14d4869"/>
    <ds:schemaRef ds:uri="http://schemas.microsoft.com/office/infopath/2007/PartnerControls"/>
    <ds:schemaRef ds:uri="bf5ca425-eb50-4f37-a72a-c494ed27c48c"/>
    <ds:schemaRef ds:uri="http://schemas.microsoft.com/office/2006/metadata/properties"/>
  </ds:schemaRefs>
</ds:datastoreItem>
</file>

<file path=customXml/itemProps3.xml><?xml version="1.0" encoding="utf-8"?>
<ds:datastoreItem xmlns:ds="http://schemas.openxmlformats.org/officeDocument/2006/customXml" ds:itemID="{04E50432-BBF5-46AC-9E3E-06710E259F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3799</TotalTime>
  <Words>763</Words>
  <Application>Microsoft Office PowerPoint</Application>
  <PresentationFormat>On-screen Show (4:3)</PresentationFormat>
  <Paragraphs>49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Lato Bold</vt:lpstr>
      <vt:lpstr>Lato Regular</vt:lpstr>
      <vt:lpstr>Default Theme</vt:lpstr>
      <vt:lpstr>PowerPoint Presentation</vt:lpstr>
      <vt:lpstr>PowerPoint Presentation</vt:lpstr>
      <vt:lpstr>PowerPoint Presentation</vt:lpstr>
      <vt:lpstr>Vielfältige Lösungen eingebettet in einem interaktiven Suchportal</vt:lpstr>
      <vt:lpstr>Interaktive Möglichkeiten für Forscher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Stephanie Dawson</dc:creator>
  <cp:lastModifiedBy>Stephanie Dawson</cp:lastModifiedBy>
  <cp:revision>63</cp:revision>
  <dcterms:created xsi:type="dcterms:W3CDTF">2019-04-12T14:46:58Z</dcterms:created>
  <dcterms:modified xsi:type="dcterms:W3CDTF">2021-03-16T10:53:00Z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0x010100344D237EF13C2D449F993C32E9D75E8B</vt:lpwstr>
  </property>
</Properties>
</file>